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sldIdLst>
    <p:sldId id="269" r:id="rId2"/>
    <p:sldId id="310" r:id="rId3"/>
    <p:sldId id="343" r:id="rId4"/>
    <p:sldId id="270" r:id="rId5"/>
    <p:sldId id="312" r:id="rId6"/>
    <p:sldId id="273" r:id="rId7"/>
    <p:sldId id="349" r:id="rId8"/>
    <p:sldId id="348" r:id="rId9"/>
    <p:sldId id="274" r:id="rId10"/>
    <p:sldId id="339" r:id="rId11"/>
    <p:sldId id="341" r:id="rId12"/>
    <p:sldId id="344" r:id="rId13"/>
    <p:sldId id="347" r:id="rId14"/>
    <p:sldId id="345" r:id="rId15"/>
    <p:sldId id="346" r:id="rId16"/>
    <p:sldId id="291" r:id="rId17"/>
  </p:sldIdLst>
  <p:sldSz cx="9144000" cy="5143500" type="screen16x9"/>
  <p:notesSz cx="6858000" cy="9144000"/>
  <p:embeddedFontLst>
    <p:embeddedFont>
      <p:font typeface="方正正中黑简体" panose="02010600030101010101" charset="-122"/>
      <p:regular r:id="rId18"/>
    </p:embeddedFont>
    <p:embeddedFont>
      <p:font typeface="方正正准黑简体" panose="02010600030101010101" charset="-122"/>
      <p:regular r:id="rId19"/>
    </p:embeddedFont>
    <p:embeddedFont>
      <p:font typeface="Bebas" panose="02010600030101010101"/>
      <p:regular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微软雅黑" panose="020B0503020204020204" pitchFamily="34" charset="-122"/>
      <p:regular r:id="rId27"/>
      <p:bold r:id="rId28"/>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DC"/>
    <a:srgbClr val="AFD7EE"/>
    <a:srgbClr val="60AFDD"/>
    <a:srgbClr val="404040"/>
    <a:srgbClr val="7F7F7F"/>
    <a:srgbClr val="C1C1C1"/>
    <a:srgbClr val="BFBFBF"/>
    <a:srgbClr val="8DAA06"/>
    <a:srgbClr val="6FC3CF"/>
    <a:srgbClr val="009D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19" autoAdjust="0"/>
    <p:restoredTop sz="94660"/>
  </p:normalViewPr>
  <p:slideViewPr>
    <p:cSldViewPr snapToGrid="0">
      <p:cViewPr varScale="1">
        <p:scale>
          <a:sx n="91" d="100"/>
          <a:sy n="91" d="100"/>
        </p:scale>
        <p:origin x="184" y="44"/>
      </p:cViewPr>
      <p:guideLst>
        <p:guide orient="horz" pos="16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2"/>
          <p:cNvSpPr txBox="1">
            <a:spLocks noChangeArrowheads="1"/>
          </p:cNvSpPr>
          <p:nvPr userDrawn="1"/>
        </p:nvSpPr>
        <p:spPr bwMode="auto">
          <a:xfrm>
            <a:off x="0" y="422673"/>
            <a:ext cx="9144000" cy="475059"/>
          </a:xfrm>
          <a:prstGeom prst="rect">
            <a:avLst/>
          </a:prstGeom>
          <a:solidFill>
            <a:srgbClr val="00ADDC"/>
          </a:solidFill>
          <a:ln>
            <a:noFill/>
          </a:ln>
        </p:spPr>
        <p:txBody>
          <a:bodyPr vert="horz" wrap="square" lIns="216000" tIns="34290" rIns="68580" bIns="34290" numCol="1" anchor="b" anchorCtr="0" compatLnSpc="1"/>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algn="l" eaLnBrk="1" hangingPunct="1"/>
            <a:endParaRPr kumimoji="1" lang="zh-CN" altLang="en-US" sz="2100" b="1" dirty="0">
              <a:solidFill>
                <a:schemeClr val="bg1"/>
              </a:solidFill>
              <a:latin typeface="微软雅黑" panose="020B0503020204020204" pitchFamily="34" charset="-122"/>
            </a:endParaRPr>
          </a:p>
        </p:txBody>
      </p:sp>
      <p:grpSp>
        <p:nvGrpSpPr>
          <p:cNvPr id="7" name="组合 6"/>
          <p:cNvGrpSpPr>
            <a:grpSpLocks noChangeAspect="1"/>
          </p:cNvGrpSpPr>
          <p:nvPr userDrawn="1"/>
        </p:nvGrpSpPr>
        <p:grpSpPr>
          <a:xfrm>
            <a:off x="388144" y="606203"/>
            <a:ext cx="193886" cy="108000"/>
            <a:chOff x="3714750" y="-590550"/>
            <a:chExt cx="870029" cy="484632"/>
          </a:xfrm>
          <a:solidFill>
            <a:schemeClr val="bg1"/>
          </a:solidFill>
        </p:grpSpPr>
        <p:sp>
          <p:nvSpPr>
            <p:cNvPr id="8" name="燕尾形 7"/>
            <p:cNvSpPr/>
            <p:nvPr userDrawn="1"/>
          </p:nvSpPr>
          <p:spPr>
            <a:xfrm>
              <a:off x="3714750" y="-590550"/>
              <a:ext cx="484632" cy="48463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sp>
          <p:nvSpPr>
            <p:cNvPr id="9" name="燕尾形 8"/>
            <p:cNvSpPr/>
            <p:nvPr userDrawn="1"/>
          </p:nvSpPr>
          <p:spPr>
            <a:xfrm>
              <a:off x="4100146" y="-590550"/>
              <a:ext cx="484633" cy="48463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grpSp>
      <p:cxnSp>
        <p:nvCxnSpPr>
          <p:cNvPr id="38" name="直接连接符​​ 6"/>
          <p:cNvCxnSpPr/>
          <p:nvPr userDrawn="1"/>
        </p:nvCxnSpPr>
        <p:spPr>
          <a:xfrm>
            <a:off x="-38500" y="835472"/>
            <a:ext cx="9272588" cy="0"/>
          </a:xfrm>
          <a:prstGeom prst="line">
            <a:avLst/>
          </a:prstGeom>
          <a:ln w="635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51EC76-50B8-4065-97A1-E6A16551BD87}" type="datetimeFigureOut">
              <a:rPr lang="zh-CN" altLang="en-US" smtClean="0"/>
              <a:t>2021/12/24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619CB4-812F-4E6B-9969-10F01452620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12/24/2021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
        <p:nvSpPr>
          <p:cNvPr id="26" name="矩形 25"/>
          <p:cNvSpPr/>
          <p:nvPr userDrawn="1"/>
        </p:nvSpPr>
        <p:spPr>
          <a:xfrm>
            <a:off x="0" y="4904184"/>
            <a:ext cx="9144000" cy="239315"/>
          </a:xfrm>
          <a:prstGeom prst="rect">
            <a:avLst/>
          </a:prstGeom>
          <a:solidFill>
            <a:srgbClr val="00A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0" y="360760"/>
            <a:ext cx="9272588" cy="0"/>
          </a:xfrm>
          <a:prstGeom prst="line">
            <a:avLst/>
          </a:prstGeom>
          <a:ln w="63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7"/>
          <p:cNvCxnSpPr/>
          <p:nvPr userDrawn="1"/>
        </p:nvCxnSpPr>
        <p:spPr>
          <a:xfrm>
            <a:off x="0" y="4855369"/>
            <a:ext cx="9272588"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bwMode="auto">
          <a:xfrm>
            <a:off x="392907" y="4929188"/>
            <a:ext cx="107156" cy="108347"/>
            <a:chOff x="1835696" y="2780928"/>
            <a:chExt cx="288032" cy="288032"/>
          </a:xfrm>
        </p:grpSpPr>
        <p:sp>
          <p:nvSpPr>
            <p:cNvPr id="15" name="椭圆​​ 14"/>
            <p:cNvSpPr/>
            <p:nvPr userDrawn="1"/>
          </p:nvSpPr>
          <p:spPr>
            <a:xfrm>
              <a:off x="1909305" y="2853728"/>
              <a:ext cx="144015" cy="142432"/>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cxnSp>
          <p:nvCxnSpPr>
            <p:cNvPr id="16" name="直接连接符​​ 15"/>
            <p:cNvCxnSpPr/>
            <p:nvPr userDrawn="1"/>
          </p:nvCxnSpPr>
          <p:spPr>
            <a:xfrm>
              <a:off x="1835696" y="2926526"/>
              <a:ext cx="28803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1979713" y="2780928"/>
              <a:ext cx="0" cy="28803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userDrawn="1"/>
        </p:nvGrpSpPr>
        <p:grpSpPr bwMode="auto">
          <a:xfrm>
            <a:off x="8670132" y="4942285"/>
            <a:ext cx="107156" cy="108347"/>
            <a:chOff x="1835696" y="2780928"/>
            <a:chExt cx="288032" cy="288032"/>
          </a:xfrm>
          <a:solidFill>
            <a:schemeClr val="bg1"/>
          </a:solidFill>
        </p:grpSpPr>
        <p:sp>
          <p:nvSpPr>
            <p:cNvPr id="19" name="椭圆​​ 18"/>
            <p:cNvSpPr/>
            <p:nvPr userDrawn="1"/>
          </p:nvSpPr>
          <p:spPr>
            <a:xfrm>
              <a:off x="1909305" y="2853727"/>
              <a:ext cx="144015" cy="142435"/>
            </a:xfrm>
            <a:prstGeom prst="ellips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cxnSp>
          <p:nvCxnSpPr>
            <p:cNvPr id="20" name="直接连接符​​ 19"/>
            <p:cNvCxnSpPr/>
            <p:nvPr userDrawn="1"/>
          </p:nvCxnSpPr>
          <p:spPr>
            <a:xfrm>
              <a:off x="1835696" y="2926527"/>
              <a:ext cx="288032"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979713" y="2780928"/>
              <a:ext cx="0" cy="288032"/>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97" y="-31468"/>
            <a:ext cx="9144793" cy="5206435"/>
          </a:xfrm>
          <a:prstGeom prst="rect">
            <a:avLst/>
          </a:prstGeom>
        </p:spPr>
      </p:pic>
      <p:pic>
        <p:nvPicPr>
          <p:cNvPr id="2" name="图片 1"/>
          <p:cNvPicPr>
            <a:picLocks noChangeAspect="1"/>
          </p:cNvPicPr>
          <p:nvPr/>
        </p:nvPicPr>
        <p:blipFill>
          <a:blip r:embed="rId3"/>
          <a:stretch>
            <a:fillRect/>
          </a:stretch>
        </p:blipFill>
        <p:spPr>
          <a:xfrm>
            <a:off x="0" y="-30163"/>
            <a:ext cx="9144002" cy="5229225"/>
          </a:xfrm>
          <a:prstGeom prst="rect">
            <a:avLst/>
          </a:prstGeom>
        </p:spPr>
      </p:pic>
      <p:cxnSp>
        <p:nvCxnSpPr>
          <p:cNvPr id="16" name="直接连接符 15"/>
          <p:cNvCxnSpPr/>
          <p:nvPr/>
        </p:nvCxnSpPr>
        <p:spPr>
          <a:xfrm flipV="1">
            <a:off x="-296879" y="3468679"/>
            <a:ext cx="5921167" cy="1196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20" idx="6"/>
          </p:cNvCxnSpPr>
          <p:nvPr/>
        </p:nvCxnSpPr>
        <p:spPr>
          <a:xfrm>
            <a:off x="8537124" y="3468679"/>
            <a:ext cx="7366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905752" y="3152993"/>
            <a:ext cx="631372" cy="631372"/>
            <a:chOff x="7905752" y="3152993"/>
            <a:chExt cx="631372" cy="631372"/>
          </a:xfrm>
        </p:grpSpPr>
        <p:sp>
          <p:nvSpPr>
            <p:cNvPr id="20" name="椭圆 19"/>
            <p:cNvSpPr/>
            <p:nvPr/>
          </p:nvSpPr>
          <p:spPr>
            <a:xfrm>
              <a:off x="7905752" y="3152993"/>
              <a:ext cx="631372" cy="63137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3" descr="D:\TDDOWNLOAD\win8风格图标\PNG\Communications\Blue\MB_0018_note1.png"/>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7985638" y="3232879"/>
              <a:ext cx="471600" cy="4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5674181" y="3152993"/>
            <a:ext cx="631372" cy="631372"/>
            <a:chOff x="5674181" y="3152993"/>
            <a:chExt cx="631372" cy="631372"/>
          </a:xfrm>
        </p:grpSpPr>
        <p:sp>
          <p:nvSpPr>
            <p:cNvPr id="17" name="椭圆 16"/>
            <p:cNvSpPr/>
            <p:nvPr/>
          </p:nvSpPr>
          <p:spPr>
            <a:xfrm>
              <a:off x="5674181" y="3152993"/>
              <a:ext cx="631372" cy="63137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6" descr="C:\Users\iamisis\Desktop\MetroStation_2.0_XiaZaiBa\metrostation_by_yankoa-d312tty\PNG\Others\Blue\MB_0001_pin.png"/>
            <p:cNvPicPr>
              <a:picLocks noChangeAspect="1" noChangeArrowheads="1"/>
            </p:cNvPicPr>
            <p:nvPr/>
          </p:nvPicPr>
          <p:blipFill>
            <a:blip r:embed="rId5" cstate="print">
              <a:biLevel thresh="50000"/>
              <a:extLst>
                <a:ext uri="{28A0092B-C50C-407E-A947-70E740481C1C}">
                  <a14:useLocalDpi xmlns:a14="http://schemas.microsoft.com/office/drawing/2010/main" val="0"/>
                </a:ext>
              </a:extLst>
            </a:blip>
            <a:srcRect/>
            <a:stretch>
              <a:fillRect/>
            </a:stretch>
          </p:blipFill>
          <p:spPr bwMode="auto">
            <a:xfrm>
              <a:off x="5754010" y="3243943"/>
              <a:ext cx="471714" cy="4717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6418038" y="3152993"/>
            <a:ext cx="631372" cy="631372"/>
            <a:chOff x="6418038" y="3152993"/>
            <a:chExt cx="631372" cy="631372"/>
          </a:xfrm>
        </p:grpSpPr>
        <p:sp>
          <p:nvSpPr>
            <p:cNvPr id="18" name="椭圆 17"/>
            <p:cNvSpPr/>
            <p:nvPr/>
          </p:nvSpPr>
          <p:spPr>
            <a:xfrm>
              <a:off x="6418038" y="3152993"/>
              <a:ext cx="631372" cy="63137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8" descr="C:\Users\iamisis\Desktop\MetroStation_2.0_XiaZaiBa\metrostation_by_yankoa-d312tty\PNG\Network\Blue\MB_0036_search.png"/>
            <p:cNvPicPr>
              <a:picLocks noChangeAspect="1" noChangeArrowheads="1"/>
            </p:cNvPicPr>
            <p:nvPr/>
          </p:nvPicPr>
          <p:blipFill>
            <a:blip r:embed="rId6" cstate="print">
              <a:biLevel thresh="50000"/>
              <a:extLst>
                <a:ext uri="{28A0092B-C50C-407E-A947-70E740481C1C}">
                  <a14:useLocalDpi xmlns:a14="http://schemas.microsoft.com/office/drawing/2010/main" val="0"/>
                </a:ext>
              </a:extLst>
            </a:blip>
            <a:srcRect/>
            <a:stretch>
              <a:fillRect/>
            </a:stretch>
          </p:blipFill>
          <p:spPr bwMode="auto">
            <a:xfrm>
              <a:off x="6492951" y="3232879"/>
              <a:ext cx="475372" cy="4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7161895" y="3152993"/>
            <a:ext cx="631372" cy="631372"/>
            <a:chOff x="7161895" y="3152993"/>
            <a:chExt cx="631372" cy="631372"/>
          </a:xfrm>
        </p:grpSpPr>
        <p:sp>
          <p:nvSpPr>
            <p:cNvPr id="19" name="椭圆 18"/>
            <p:cNvSpPr/>
            <p:nvPr/>
          </p:nvSpPr>
          <p:spPr>
            <a:xfrm>
              <a:off x="7161895" y="3152993"/>
              <a:ext cx="631372" cy="63137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7" descr="C:\Users\iamisis\Desktop\MetroStation_2.0_XiaZaiBa\metrostation_by_yankoa-d312tty\PNG\Suites\Blue\MB_0029_programs.png"/>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rcRect/>
            <a:stretch>
              <a:fillRect/>
            </a:stretch>
          </p:blipFill>
          <p:spPr bwMode="auto">
            <a:xfrm>
              <a:off x="7241781" y="3244057"/>
              <a:ext cx="471600" cy="471600"/>
            </a:xfrm>
            <a:prstGeom prst="rect">
              <a:avLst/>
            </a:prstGeom>
            <a:noFill/>
            <a:extLst>
              <a:ext uri="{909E8E84-426E-40DD-AFC4-6F175D3DCCD1}">
                <a14:hiddenFill xmlns:a14="http://schemas.microsoft.com/office/drawing/2010/main">
                  <a:solidFill>
                    <a:srgbClr val="FFFFFF"/>
                  </a:solidFill>
                </a14:hiddenFill>
              </a:ext>
            </a:extLst>
          </p:spPr>
        </p:pic>
      </p:grpSp>
      <p:sp>
        <p:nvSpPr>
          <p:cNvPr id="122" name="Freeform 128"/>
          <p:cNvSpPr/>
          <p:nvPr/>
        </p:nvSpPr>
        <p:spPr bwMode="auto">
          <a:xfrm>
            <a:off x="5369118" y="571480"/>
            <a:ext cx="3543081" cy="2798698"/>
          </a:xfrm>
          <a:custGeom>
            <a:avLst/>
            <a:gdLst>
              <a:gd name="T0" fmla="*/ 0 w 1365"/>
              <a:gd name="T1" fmla="*/ 936 h 936"/>
              <a:gd name="T2" fmla="*/ 232 w 1365"/>
              <a:gd name="T3" fmla="*/ 624 h 936"/>
              <a:gd name="T4" fmla="*/ 551 w 1365"/>
              <a:gd name="T5" fmla="*/ 790 h 936"/>
              <a:gd name="T6" fmla="*/ 778 w 1365"/>
              <a:gd name="T7" fmla="*/ 393 h 936"/>
              <a:gd name="T8" fmla="*/ 1074 w 1365"/>
              <a:gd name="T9" fmla="*/ 412 h 936"/>
              <a:gd name="T10" fmla="*/ 1287 w 1365"/>
              <a:gd name="T11" fmla="*/ 192 h 936"/>
              <a:gd name="T12" fmla="*/ 1365 w 1365"/>
              <a:gd name="T13" fmla="*/ 235 h 936"/>
              <a:gd name="T14" fmla="*/ 1330 w 1365"/>
              <a:gd name="T15" fmla="*/ 0 h 936"/>
              <a:gd name="T16" fmla="*/ 1057 w 1365"/>
              <a:gd name="T17" fmla="*/ 40 h 936"/>
              <a:gd name="T18" fmla="*/ 1131 w 1365"/>
              <a:gd name="T19" fmla="*/ 90 h 936"/>
              <a:gd name="T20" fmla="*/ 994 w 1365"/>
              <a:gd name="T21" fmla="*/ 323 h 936"/>
              <a:gd name="T22" fmla="*/ 662 w 1365"/>
              <a:gd name="T23" fmla="*/ 304 h 936"/>
              <a:gd name="T24" fmla="*/ 499 w 1365"/>
              <a:gd name="T25" fmla="*/ 621 h 936"/>
              <a:gd name="T26" fmla="*/ 201 w 1365"/>
              <a:gd name="T27" fmla="*/ 466 h 936"/>
              <a:gd name="T28" fmla="*/ 0 w 1365"/>
              <a:gd name="T29" fmla="*/ 733 h 936"/>
              <a:gd name="T30" fmla="*/ 0 w 1365"/>
              <a:gd name="T31" fmla="*/ 936 h 936"/>
              <a:gd name="connsiteX0" fmla="*/ 0 w 10000"/>
              <a:gd name="connsiteY0" fmla="*/ 10000 h 10000"/>
              <a:gd name="connsiteX1" fmla="*/ 1700 w 10000"/>
              <a:gd name="connsiteY1" fmla="*/ 6667 h 10000"/>
              <a:gd name="connsiteX2" fmla="*/ 4037 w 10000"/>
              <a:gd name="connsiteY2" fmla="*/ 8440 h 10000"/>
              <a:gd name="connsiteX3" fmla="*/ 5700 w 10000"/>
              <a:gd name="connsiteY3" fmla="*/ 4199 h 10000"/>
              <a:gd name="connsiteX4" fmla="*/ 7868 w 10000"/>
              <a:gd name="connsiteY4" fmla="*/ 4402 h 10000"/>
              <a:gd name="connsiteX5" fmla="*/ 9429 w 10000"/>
              <a:gd name="connsiteY5" fmla="*/ 2051 h 10000"/>
              <a:gd name="connsiteX6" fmla="*/ 10000 w 10000"/>
              <a:gd name="connsiteY6" fmla="*/ 2511 h 10000"/>
              <a:gd name="connsiteX7" fmla="*/ 9744 w 10000"/>
              <a:gd name="connsiteY7" fmla="*/ 0 h 10000"/>
              <a:gd name="connsiteX8" fmla="*/ 7744 w 10000"/>
              <a:gd name="connsiteY8" fmla="*/ 427 h 10000"/>
              <a:gd name="connsiteX9" fmla="*/ 8286 w 10000"/>
              <a:gd name="connsiteY9" fmla="*/ 962 h 10000"/>
              <a:gd name="connsiteX10" fmla="*/ 7282 w 10000"/>
              <a:gd name="connsiteY10" fmla="*/ 3451 h 10000"/>
              <a:gd name="connsiteX11" fmla="*/ 4850 w 10000"/>
              <a:gd name="connsiteY11" fmla="*/ 3248 h 10000"/>
              <a:gd name="connsiteX12" fmla="*/ 3656 w 10000"/>
              <a:gd name="connsiteY12" fmla="*/ 6635 h 10000"/>
              <a:gd name="connsiteX13" fmla="*/ 1473 w 10000"/>
              <a:gd name="connsiteY13" fmla="*/ 4979 h 10000"/>
              <a:gd name="connsiteX14" fmla="*/ 0 w 10000"/>
              <a:gd name="connsiteY14" fmla="*/ 6823 h 10000"/>
              <a:gd name="connsiteX15" fmla="*/ 0 w 10000"/>
              <a:gd name="connsiteY15" fmla="*/ 10000 h 10000"/>
              <a:gd name="connsiteX0-1" fmla="*/ 18 w 10018"/>
              <a:gd name="connsiteY0-2" fmla="*/ 10000 h 10000"/>
              <a:gd name="connsiteX1-3" fmla="*/ 1718 w 10018"/>
              <a:gd name="connsiteY1-4" fmla="*/ 6667 h 10000"/>
              <a:gd name="connsiteX2-5" fmla="*/ 4055 w 10018"/>
              <a:gd name="connsiteY2-6" fmla="*/ 8440 h 10000"/>
              <a:gd name="connsiteX3-7" fmla="*/ 5718 w 10018"/>
              <a:gd name="connsiteY3-8" fmla="*/ 4199 h 10000"/>
              <a:gd name="connsiteX4-9" fmla="*/ 7886 w 10018"/>
              <a:gd name="connsiteY4-10" fmla="*/ 4402 h 10000"/>
              <a:gd name="connsiteX5-11" fmla="*/ 9447 w 10018"/>
              <a:gd name="connsiteY5-12" fmla="*/ 2051 h 10000"/>
              <a:gd name="connsiteX6-13" fmla="*/ 10018 w 10018"/>
              <a:gd name="connsiteY6-14" fmla="*/ 2511 h 10000"/>
              <a:gd name="connsiteX7-15" fmla="*/ 9762 w 10018"/>
              <a:gd name="connsiteY7-16" fmla="*/ 0 h 10000"/>
              <a:gd name="connsiteX8-17" fmla="*/ 7762 w 10018"/>
              <a:gd name="connsiteY8-18" fmla="*/ 427 h 10000"/>
              <a:gd name="connsiteX9-19" fmla="*/ 8304 w 10018"/>
              <a:gd name="connsiteY9-20" fmla="*/ 962 h 10000"/>
              <a:gd name="connsiteX10-21" fmla="*/ 7300 w 10018"/>
              <a:gd name="connsiteY10-22" fmla="*/ 3451 h 10000"/>
              <a:gd name="connsiteX11-23" fmla="*/ 4868 w 10018"/>
              <a:gd name="connsiteY11-24" fmla="*/ 3248 h 10000"/>
              <a:gd name="connsiteX12-25" fmla="*/ 3674 w 10018"/>
              <a:gd name="connsiteY12-26" fmla="*/ 6635 h 10000"/>
              <a:gd name="connsiteX13-27" fmla="*/ 1491 w 10018"/>
              <a:gd name="connsiteY13-28" fmla="*/ 4979 h 10000"/>
              <a:gd name="connsiteX14-29" fmla="*/ 0 w 10018"/>
              <a:gd name="connsiteY14-30" fmla="*/ 6774 h 10000"/>
              <a:gd name="connsiteX15-31" fmla="*/ 18 w 10018"/>
              <a:gd name="connsiteY15-32" fmla="*/ 10000 h 10000"/>
              <a:gd name="connsiteX0-33" fmla="*/ 18 w 10289"/>
              <a:gd name="connsiteY0-34" fmla="*/ 10836 h 10836"/>
              <a:gd name="connsiteX1-35" fmla="*/ 1718 w 10289"/>
              <a:gd name="connsiteY1-36" fmla="*/ 7503 h 10836"/>
              <a:gd name="connsiteX2-37" fmla="*/ 4055 w 10289"/>
              <a:gd name="connsiteY2-38" fmla="*/ 9276 h 10836"/>
              <a:gd name="connsiteX3-39" fmla="*/ 5718 w 10289"/>
              <a:gd name="connsiteY3-40" fmla="*/ 5035 h 10836"/>
              <a:gd name="connsiteX4-41" fmla="*/ 7886 w 10289"/>
              <a:gd name="connsiteY4-42" fmla="*/ 5238 h 10836"/>
              <a:gd name="connsiteX5-43" fmla="*/ 9447 w 10289"/>
              <a:gd name="connsiteY5-44" fmla="*/ 2887 h 10836"/>
              <a:gd name="connsiteX6-45" fmla="*/ 10018 w 10289"/>
              <a:gd name="connsiteY6-46" fmla="*/ 3347 h 10836"/>
              <a:gd name="connsiteX7-47" fmla="*/ 10278 w 10289"/>
              <a:gd name="connsiteY7-48" fmla="*/ 0 h 10836"/>
              <a:gd name="connsiteX8-49" fmla="*/ 7762 w 10289"/>
              <a:gd name="connsiteY8-50" fmla="*/ 1263 h 10836"/>
              <a:gd name="connsiteX9-51" fmla="*/ 8304 w 10289"/>
              <a:gd name="connsiteY9-52" fmla="*/ 1798 h 10836"/>
              <a:gd name="connsiteX10-53" fmla="*/ 7300 w 10289"/>
              <a:gd name="connsiteY10-54" fmla="*/ 4287 h 10836"/>
              <a:gd name="connsiteX11-55" fmla="*/ 4868 w 10289"/>
              <a:gd name="connsiteY11-56" fmla="*/ 4084 h 10836"/>
              <a:gd name="connsiteX12-57" fmla="*/ 3674 w 10289"/>
              <a:gd name="connsiteY12-58" fmla="*/ 7471 h 10836"/>
              <a:gd name="connsiteX13-59" fmla="*/ 1491 w 10289"/>
              <a:gd name="connsiteY13-60" fmla="*/ 5815 h 10836"/>
              <a:gd name="connsiteX14-61" fmla="*/ 0 w 10289"/>
              <a:gd name="connsiteY14-62" fmla="*/ 7610 h 10836"/>
              <a:gd name="connsiteX15-63" fmla="*/ 18 w 10289"/>
              <a:gd name="connsiteY15-64" fmla="*/ 10836 h 10836"/>
              <a:gd name="connsiteX0-65" fmla="*/ 18 w 10278"/>
              <a:gd name="connsiteY0-66" fmla="*/ 10836 h 10836"/>
              <a:gd name="connsiteX1-67" fmla="*/ 1718 w 10278"/>
              <a:gd name="connsiteY1-68" fmla="*/ 7503 h 10836"/>
              <a:gd name="connsiteX2-69" fmla="*/ 4055 w 10278"/>
              <a:gd name="connsiteY2-70" fmla="*/ 9276 h 10836"/>
              <a:gd name="connsiteX3-71" fmla="*/ 5718 w 10278"/>
              <a:gd name="connsiteY3-72" fmla="*/ 5035 h 10836"/>
              <a:gd name="connsiteX4-73" fmla="*/ 7886 w 10278"/>
              <a:gd name="connsiteY4-74" fmla="*/ 5238 h 10836"/>
              <a:gd name="connsiteX5-75" fmla="*/ 9447 w 10278"/>
              <a:gd name="connsiteY5-76" fmla="*/ 2887 h 10836"/>
              <a:gd name="connsiteX6-77" fmla="*/ 10018 w 10278"/>
              <a:gd name="connsiteY6-78" fmla="*/ 3347 h 10836"/>
              <a:gd name="connsiteX7-79" fmla="*/ 10278 w 10278"/>
              <a:gd name="connsiteY7-80" fmla="*/ 0 h 10836"/>
              <a:gd name="connsiteX8-81" fmla="*/ 7762 w 10278"/>
              <a:gd name="connsiteY8-82" fmla="*/ 1263 h 10836"/>
              <a:gd name="connsiteX9-83" fmla="*/ 8304 w 10278"/>
              <a:gd name="connsiteY9-84" fmla="*/ 1798 h 10836"/>
              <a:gd name="connsiteX10-85" fmla="*/ 7300 w 10278"/>
              <a:gd name="connsiteY10-86" fmla="*/ 4287 h 10836"/>
              <a:gd name="connsiteX11-87" fmla="*/ 4868 w 10278"/>
              <a:gd name="connsiteY11-88" fmla="*/ 4084 h 10836"/>
              <a:gd name="connsiteX12-89" fmla="*/ 3674 w 10278"/>
              <a:gd name="connsiteY12-90" fmla="*/ 7471 h 10836"/>
              <a:gd name="connsiteX13-91" fmla="*/ 1491 w 10278"/>
              <a:gd name="connsiteY13-92" fmla="*/ 5815 h 10836"/>
              <a:gd name="connsiteX14-93" fmla="*/ 0 w 10278"/>
              <a:gd name="connsiteY14-94" fmla="*/ 7610 h 10836"/>
              <a:gd name="connsiteX15-95" fmla="*/ 18 w 10278"/>
              <a:gd name="connsiteY15-96" fmla="*/ 10836 h 10836"/>
              <a:gd name="connsiteX0-97" fmla="*/ 18 w 10278"/>
              <a:gd name="connsiteY0-98" fmla="*/ 10836 h 10836"/>
              <a:gd name="connsiteX1-99" fmla="*/ 1718 w 10278"/>
              <a:gd name="connsiteY1-100" fmla="*/ 7503 h 10836"/>
              <a:gd name="connsiteX2-101" fmla="*/ 4055 w 10278"/>
              <a:gd name="connsiteY2-102" fmla="*/ 9276 h 10836"/>
              <a:gd name="connsiteX3-103" fmla="*/ 5718 w 10278"/>
              <a:gd name="connsiteY3-104" fmla="*/ 5035 h 10836"/>
              <a:gd name="connsiteX4-105" fmla="*/ 7886 w 10278"/>
              <a:gd name="connsiteY4-106" fmla="*/ 5238 h 10836"/>
              <a:gd name="connsiteX5-107" fmla="*/ 9447 w 10278"/>
              <a:gd name="connsiteY5-108" fmla="*/ 2887 h 10836"/>
              <a:gd name="connsiteX6-109" fmla="*/ 10018 w 10278"/>
              <a:gd name="connsiteY6-110" fmla="*/ 3347 h 10836"/>
              <a:gd name="connsiteX7-111" fmla="*/ 10278 w 10278"/>
              <a:gd name="connsiteY7-112" fmla="*/ 0 h 10836"/>
              <a:gd name="connsiteX8-113" fmla="*/ 7762 w 10278"/>
              <a:gd name="connsiteY8-114" fmla="*/ 1263 h 10836"/>
              <a:gd name="connsiteX9-115" fmla="*/ 8304 w 10278"/>
              <a:gd name="connsiteY9-116" fmla="*/ 1798 h 10836"/>
              <a:gd name="connsiteX10-117" fmla="*/ 7300 w 10278"/>
              <a:gd name="connsiteY10-118" fmla="*/ 4287 h 10836"/>
              <a:gd name="connsiteX11-119" fmla="*/ 4868 w 10278"/>
              <a:gd name="connsiteY11-120" fmla="*/ 4084 h 10836"/>
              <a:gd name="connsiteX12-121" fmla="*/ 3674 w 10278"/>
              <a:gd name="connsiteY12-122" fmla="*/ 7471 h 10836"/>
              <a:gd name="connsiteX13-123" fmla="*/ 1491 w 10278"/>
              <a:gd name="connsiteY13-124" fmla="*/ 5815 h 10836"/>
              <a:gd name="connsiteX14-125" fmla="*/ 0 w 10278"/>
              <a:gd name="connsiteY14-126" fmla="*/ 7610 h 10836"/>
              <a:gd name="connsiteX15-127" fmla="*/ 18 w 10278"/>
              <a:gd name="connsiteY15-128" fmla="*/ 10836 h 10836"/>
              <a:gd name="connsiteX0-129" fmla="*/ 18 w 10278"/>
              <a:gd name="connsiteY0-130" fmla="*/ 10836 h 10836"/>
              <a:gd name="connsiteX1-131" fmla="*/ 1718 w 10278"/>
              <a:gd name="connsiteY1-132" fmla="*/ 7503 h 10836"/>
              <a:gd name="connsiteX2-133" fmla="*/ 4055 w 10278"/>
              <a:gd name="connsiteY2-134" fmla="*/ 9276 h 10836"/>
              <a:gd name="connsiteX3-135" fmla="*/ 5718 w 10278"/>
              <a:gd name="connsiteY3-136" fmla="*/ 5035 h 10836"/>
              <a:gd name="connsiteX4-137" fmla="*/ 7886 w 10278"/>
              <a:gd name="connsiteY4-138" fmla="*/ 5238 h 10836"/>
              <a:gd name="connsiteX5-139" fmla="*/ 9447 w 10278"/>
              <a:gd name="connsiteY5-140" fmla="*/ 2887 h 10836"/>
              <a:gd name="connsiteX6-141" fmla="*/ 10018 w 10278"/>
              <a:gd name="connsiteY6-142" fmla="*/ 3347 h 10836"/>
              <a:gd name="connsiteX7-143" fmla="*/ 10278 w 10278"/>
              <a:gd name="connsiteY7-144" fmla="*/ 0 h 10836"/>
              <a:gd name="connsiteX8-145" fmla="*/ 7762 w 10278"/>
              <a:gd name="connsiteY8-146" fmla="*/ 1263 h 10836"/>
              <a:gd name="connsiteX9-147" fmla="*/ 8304 w 10278"/>
              <a:gd name="connsiteY9-148" fmla="*/ 1798 h 10836"/>
              <a:gd name="connsiteX10-149" fmla="*/ 7300 w 10278"/>
              <a:gd name="connsiteY10-150" fmla="*/ 4287 h 10836"/>
              <a:gd name="connsiteX11-151" fmla="*/ 4868 w 10278"/>
              <a:gd name="connsiteY11-152" fmla="*/ 4084 h 10836"/>
              <a:gd name="connsiteX12-153" fmla="*/ 3674 w 10278"/>
              <a:gd name="connsiteY12-154" fmla="*/ 7471 h 10836"/>
              <a:gd name="connsiteX13-155" fmla="*/ 1491 w 10278"/>
              <a:gd name="connsiteY13-156" fmla="*/ 5815 h 10836"/>
              <a:gd name="connsiteX14-157" fmla="*/ 0 w 10278"/>
              <a:gd name="connsiteY14-158" fmla="*/ 7610 h 10836"/>
              <a:gd name="connsiteX15-159" fmla="*/ 18 w 10278"/>
              <a:gd name="connsiteY15-160" fmla="*/ 10836 h 108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0278" h="10836">
                <a:moveTo>
                  <a:pt x="18" y="10836"/>
                </a:moveTo>
                <a:lnTo>
                  <a:pt x="1718" y="7503"/>
                </a:lnTo>
                <a:lnTo>
                  <a:pt x="4055" y="9276"/>
                </a:lnTo>
                <a:lnTo>
                  <a:pt x="5718" y="5035"/>
                </a:lnTo>
                <a:lnTo>
                  <a:pt x="7886" y="5238"/>
                </a:lnTo>
                <a:lnTo>
                  <a:pt x="9447" y="2887"/>
                </a:lnTo>
                <a:lnTo>
                  <a:pt x="10018" y="3347"/>
                </a:lnTo>
                <a:lnTo>
                  <a:pt x="10278" y="0"/>
                </a:lnTo>
                <a:lnTo>
                  <a:pt x="7762" y="1263"/>
                </a:lnTo>
                <a:lnTo>
                  <a:pt x="8304" y="1798"/>
                </a:lnTo>
                <a:lnTo>
                  <a:pt x="7300" y="4287"/>
                </a:lnTo>
                <a:lnTo>
                  <a:pt x="4868" y="4084"/>
                </a:lnTo>
                <a:lnTo>
                  <a:pt x="3674" y="7471"/>
                </a:lnTo>
                <a:lnTo>
                  <a:pt x="1491" y="5815"/>
                </a:lnTo>
                <a:lnTo>
                  <a:pt x="0" y="7610"/>
                </a:lnTo>
                <a:cubicBezTo>
                  <a:pt x="6" y="8685"/>
                  <a:pt x="12" y="9761"/>
                  <a:pt x="18" y="10836"/>
                </a:cubicBezTo>
                <a:close/>
              </a:path>
            </a:pathLst>
          </a:custGeom>
          <a:solidFill>
            <a:schemeClr val="bg1">
              <a:alpha val="20000"/>
            </a:schemeClr>
          </a:solidFill>
          <a:ln>
            <a:noFill/>
          </a:ln>
        </p:spPr>
        <p:txBody>
          <a:bodyPr vert="horz" wrap="square" lIns="68580" tIns="34290" rIns="68580" bIns="34290" numCol="1" anchor="t" anchorCtr="0" compatLnSpc="1"/>
          <a:lstStyle/>
          <a:p>
            <a:endParaRPr lang="zh-CN" altLang="en-US" sz="1015" dirty="0"/>
          </a:p>
        </p:txBody>
      </p:sp>
      <p:sp>
        <p:nvSpPr>
          <p:cNvPr id="123" name="Freeform 129"/>
          <p:cNvSpPr/>
          <p:nvPr/>
        </p:nvSpPr>
        <p:spPr bwMode="auto">
          <a:xfrm>
            <a:off x="7047175" y="1626250"/>
            <a:ext cx="1040488" cy="298013"/>
          </a:xfrm>
          <a:custGeom>
            <a:avLst/>
            <a:gdLst>
              <a:gd name="T0" fmla="*/ 0 w 412"/>
              <a:gd name="T1" fmla="*/ 0 h 108"/>
              <a:gd name="T2" fmla="*/ 332 w 412"/>
              <a:gd name="T3" fmla="*/ 19 h 108"/>
              <a:gd name="T4" fmla="*/ 412 w 412"/>
              <a:gd name="T5" fmla="*/ 108 h 108"/>
              <a:gd name="T6" fmla="*/ 116 w 412"/>
              <a:gd name="T7" fmla="*/ 89 h 108"/>
              <a:gd name="T8" fmla="*/ 0 w 412"/>
              <a:gd name="T9" fmla="*/ 0 h 108"/>
            </a:gdLst>
            <a:ahLst/>
            <a:cxnLst>
              <a:cxn ang="0">
                <a:pos x="T0" y="T1"/>
              </a:cxn>
              <a:cxn ang="0">
                <a:pos x="T2" y="T3"/>
              </a:cxn>
              <a:cxn ang="0">
                <a:pos x="T4" y="T5"/>
              </a:cxn>
              <a:cxn ang="0">
                <a:pos x="T6" y="T7"/>
              </a:cxn>
              <a:cxn ang="0">
                <a:pos x="T8" y="T9"/>
              </a:cxn>
            </a:cxnLst>
            <a:rect l="0" t="0" r="r" b="b"/>
            <a:pathLst>
              <a:path w="412" h="108">
                <a:moveTo>
                  <a:pt x="0" y="0"/>
                </a:moveTo>
                <a:lnTo>
                  <a:pt x="332" y="19"/>
                </a:lnTo>
                <a:lnTo>
                  <a:pt x="412" y="108"/>
                </a:lnTo>
                <a:lnTo>
                  <a:pt x="116" y="89"/>
                </a:lnTo>
                <a:lnTo>
                  <a:pt x="0" y="0"/>
                </a:lnTo>
                <a:close/>
              </a:path>
            </a:pathLst>
          </a:custGeom>
          <a:solidFill>
            <a:schemeClr val="bg1">
              <a:alpha val="50000"/>
            </a:schemeClr>
          </a:solidFill>
          <a:ln>
            <a:noFill/>
          </a:ln>
        </p:spPr>
        <p:txBody>
          <a:bodyPr vert="horz" wrap="square" lIns="68580" tIns="34290" rIns="68580" bIns="34290" numCol="1" anchor="t" anchorCtr="0" compatLnSpc="1"/>
          <a:lstStyle/>
          <a:p>
            <a:endParaRPr lang="zh-CN" altLang="en-US" sz="1015"/>
          </a:p>
        </p:txBody>
      </p:sp>
      <p:sp>
        <p:nvSpPr>
          <p:cNvPr id="124" name="Freeform 130"/>
          <p:cNvSpPr/>
          <p:nvPr/>
        </p:nvSpPr>
        <p:spPr bwMode="auto">
          <a:xfrm>
            <a:off x="5882940" y="2073270"/>
            <a:ext cx="878859" cy="888519"/>
          </a:xfrm>
          <a:custGeom>
            <a:avLst/>
            <a:gdLst>
              <a:gd name="T0" fmla="*/ 0 w 348"/>
              <a:gd name="T1" fmla="*/ 0 h 322"/>
              <a:gd name="T2" fmla="*/ 298 w 348"/>
              <a:gd name="T3" fmla="*/ 155 h 322"/>
              <a:gd name="T4" fmla="*/ 348 w 348"/>
              <a:gd name="T5" fmla="*/ 322 h 322"/>
              <a:gd name="T6" fmla="*/ 31 w 348"/>
              <a:gd name="T7" fmla="*/ 158 h 322"/>
              <a:gd name="T8" fmla="*/ 0 w 348"/>
              <a:gd name="T9" fmla="*/ 0 h 322"/>
            </a:gdLst>
            <a:ahLst/>
            <a:cxnLst>
              <a:cxn ang="0">
                <a:pos x="T0" y="T1"/>
              </a:cxn>
              <a:cxn ang="0">
                <a:pos x="T2" y="T3"/>
              </a:cxn>
              <a:cxn ang="0">
                <a:pos x="T4" y="T5"/>
              </a:cxn>
              <a:cxn ang="0">
                <a:pos x="T6" y="T7"/>
              </a:cxn>
              <a:cxn ang="0">
                <a:pos x="T8" y="T9"/>
              </a:cxn>
            </a:cxnLst>
            <a:rect l="0" t="0" r="r" b="b"/>
            <a:pathLst>
              <a:path w="348" h="322">
                <a:moveTo>
                  <a:pt x="0" y="0"/>
                </a:moveTo>
                <a:lnTo>
                  <a:pt x="298" y="155"/>
                </a:lnTo>
                <a:lnTo>
                  <a:pt x="348" y="322"/>
                </a:lnTo>
                <a:lnTo>
                  <a:pt x="31" y="158"/>
                </a:lnTo>
                <a:lnTo>
                  <a:pt x="0" y="0"/>
                </a:lnTo>
                <a:close/>
              </a:path>
            </a:pathLst>
          </a:custGeom>
          <a:solidFill>
            <a:schemeClr val="bg1">
              <a:alpha val="50000"/>
            </a:schemeClr>
          </a:solidFill>
          <a:ln>
            <a:noFill/>
          </a:ln>
        </p:spPr>
        <p:txBody>
          <a:bodyPr vert="horz" wrap="square" lIns="68580" tIns="34290" rIns="68580" bIns="34290" numCol="1" anchor="t" anchorCtr="0" compatLnSpc="1"/>
          <a:lstStyle/>
          <a:p>
            <a:endParaRPr lang="zh-CN" altLang="en-US" sz="1015"/>
          </a:p>
        </p:txBody>
      </p:sp>
      <p:sp>
        <p:nvSpPr>
          <p:cNvPr id="125" name="Rectangle 131"/>
          <p:cNvSpPr>
            <a:spLocks noChangeArrowheads="1"/>
          </p:cNvSpPr>
          <p:nvPr/>
        </p:nvSpPr>
        <p:spPr bwMode="auto">
          <a:xfrm>
            <a:off x="-11014" y="2533650"/>
            <a:ext cx="5386367" cy="836528"/>
          </a:xfrm>
          <a:prstGeom prst="rect">
            <a:avLst/>
          </a:prstGeom>
          <a:solidFill>
            <a:schemeClr val="bg1">
              <a:alpha val="35000"/>
            </a:schemeClr>
          </a:solidFill>
          <a:ln>
            <a:noFill/>
          </a:ln>
        </p:spPr>
        <p:txBody>
          <a:bodyPr vert="horz" wrap="square" lIns="68580" tIns="34290" rIns="68580" bIns="34290" numCol="1" anchor="t" anchorCtr="0" compatLnSpc="1"/>
          <a:lstStyle/>
          <a:p>
            <a:endParaRPr lang="zh-CN" altLang="en-US" sz="1015"/>
          </a:p>
        </p:txBody>
      </p:sp>
      <p:sp>
        <p:nvSpPr>
          <p:cNvPr id="14" name="Title 3"/>
          <p:cNvSpPr>
            <a:spLocks noGrp="1"/>
          </p:cNvSpPr>
          <p:nvPr>
            <p:ph type="ctrTitle"/>
          </p:nvPr>
        </p:nvSpPr>
        <p:spPr>
          <a:xfrm>
            <a:off x="304800" y="2195830"/>
            <a:ext cx="3769995" cy="1272540"/>
          </a:xfrm>
        </p:spPr>
        <p:txBody>
          <a:bodyPr>
            <a:noAutofit/>
          </a:bodyPr>
          <a:lstStyle/>
          <a:p>
            <a:r>
              <a:rPr lang="zh-CN" altLang="zh-CN" sz="3200" dirty="0">
                <a:latin typeface="宋体" panose="02010600030101010101" pitchFamily="2" charset="-122"/>
                <a:ea typeface="宋体" panose="02010600030101010101" pitchFamily="2" charset="-122"/>
                <a:cs typeface="宋体" panose="02010600030101010101" pitchFamily="2" charset="-122"/>
                <a:sym typeface="+mn-ea"/>
              </a:rPr>
              <a:t>基于树莓派的人脸识别门禁</a:t>
            </a:r>
            <a:r>
              <a:rPr lang="zh-CN" altLang="en-US" sz="3200" dirty="0">
                <a:latin typeface="宋体" panose="02010600030101010101" pitchFamily="2" charset="-122"/>
                <a:ea typeface="宋体" panose="02010600030101010101" pitchFamily="2" charset="-122"/>
                <a:cs typeface="宋体" panose="02010600030101010101" pitchFamily="2" charset="-122"/>
                <a:sym typeface="+mn-ea"/>
              </a:rPr>
              <a:t>系统</a:t>
            </a:r>
            <a:endParaRPr lang="zh-CN" altLang="zh-CN" sz="3200" cap="all"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nvSpPr>
        <p:spPr>
          <a:xfrm>
            <a:off x="2044700" y="3715385"/>
            <a:ext cx="3837940" cy="398780"/>
          </a:xfrm>
          <a:prstGeom prst="rect">
            <a:avLst/>
          </a:prstGeom>
          <a:noFill/>
        </p:spPr>
        <p:txBody>
          <a:bodyPr wrap="square" rtlCol="0">
            <a:spAutoFit/>
          </a:bodyPr>
          <a:lstStyle/>
          <a:p>
            <a:r>
              <a:rPr lang="zh-CN" altLang="en-US" sz="2000" b="1"/>
              <a:t>杨晓璇、冯韵、王华怡、林晓铃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par>
                                <p:cTn id="9" presetID="2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250" fill="hold"/>
                                        <p:tgtEl>
                                          <p:spTgt spid="6"/>
                                        </p:tgtEl>
                                        <p:attrNameLst>
                                          <p:attrName>ppt_w</p:attrName>
                                        </p:attrNameLst>
                                      </p:cBhvr>
                                      <p:tavLst>
                                        <p:tav tm="0">
                                          <p:val>
                                            <p:fltVal val="0"/>
                                          </p:val>
                                        </p:tav>
                                        <p:tav tm="100000">
                                          <p:val>
                                            <p:strVal val="#ppt_w"/>
                                          </p:val>
                                        </p:tav>
                                      </p:tavLst>
                                    </p:anim>
                                    <p:anim calcmode="lin" valueType="num">
                                      <p:cBhvr>
                                        <p:cTn id="16" dur="250" fill="hold"/>
                                        <p:tgtEl>
                                          <p:spTgt spid="6"/>
                                        </p:tgtEl>
                                        <p:attrNameLst>
                                          <p:attrName>ppt_h</p:attrName>
                                        </p:attrNameLst>
                                      </p:cBhvr>
                                      <p:tavLst>
                                        <p:tav tm="0">
                                          <p:val>
                                            <p:fltVal val="0"/>
                                          </p:val>
                                        </p:tav>
                                        <p:tav tm="100000">
                                          <p:val>
                                            <p:strVal val="#ppt_h"/>
                                          </p:val>
                                        </p:tav>
                                      </p:tavLst>
                                    </p:anim>
                                    <p:animEffect transition="in" filter="fade">
                                      <p:cBhvr>
                                        <p:cTn id="17" dur="250"/>
                                        <p:tgtEl>
                                          <p:spTgt spid="6"/>
                                        </p:tgtEl>
                                      </p:cBhvr>
                                    </p:animEffect>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fill="hold"/>
                                        <p:tgtEl>
                                          <p:spTgt spid="7"/>
                                        </p:tgtEl>
                                        <p:attrNameLst>
                                          <p:attrName>ppt_w</p:attrName>
                                        </p:attrNameLst>
                                      </p:cBhvr>
                                      <p:tavLst>
                                        <p:tav tm="0">
                                          <p:val>
                                            <p:fltVal val="0"/>
                                          </p:val>
                                        </p:tav>
                                        <p:tav tm="100000">
                                          <p:val>
                                            <p:strVal val="#ppt_w"/>
                                          </p:val>
                                        </p:tav>
                                      </p:tavLst>
                                    </p:anim>
                                    <p:anim calcmode="lin" valueType="num">
                                      <p:cBhvr>
                                        <p:cTn id="22" dur="250" fill="hold"/>
                                        <p:tgtEl>
                                          <p:spTgt spid="7"/>
                                        </p:tgtEl>
                                        <p:attrNameLst>
                                          <p:attrName>ppt_h</p:attrName>
                                        </p:attrNameLst>
                                      </p:cBhvr>
                                      <p:tavLst>
                                        <p:tav tm="0">
                                          <p:val>
                                            <p:fltVal val="0"/>
                                          </p:val>
                                        </p:tav>
                                        <p:tav tm="100000">
                                          <p:val>
                                            <p:strVal val="#ppt_h"/>
                                          </p:val>
                                        </p:tav>
                                      </p:tavLst>
                                    </p:anim>
                                    <p:animEffect transition="in" filter="fade">
                                      <p:cBhvr>
                                        <p:cTn id="23" dur="250"/>
                                        <p:tgtEl>
                                          <p:spTgt spid="7"/>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50" fill="hold"/>
                                        <p:tgtEl>
                                          <p:spTgt spid="8"/>
                                        </p:tgtEl>
                                        <p:attrNameLst>
                                          <p:attrName>ppt_w</p:attrName>
                                        </p:attrNameLst>
                                      </p:cBhvr>
                                      <p:tavLst>
                                        <p:tav tm="0">
                                          <p:val>
                                            <p:fltVal val="0"/>
                                          </p:val>
                                        </p:tav>
                                        <p:tav tm="100000">
                                          <p:val>
                                            <p:strVal val="#ppt_w"/>
                                          </p:val>
                                        </p:tav>
                                      </p:tavLst>
                                    </p:anim>
                                    <p:anim calcmode="lin" valueType="num">
                                      <p:cBhvr>
                                        <p:cTn id="28" dur="250" fill="hold"/>
                                        <p:tgtEl>
                                          <p:spTgt spid="8"/>
                                        </p:tgtEl>
                                        <p:attrNameLst>
                                          <p:attrName>ppt_h</p:attrName>
                                        </p:attrNameLst>
                                      </p:cBhvr>
                                      <p:tavLst>
                                        <p:tav tm="0">
                                          <p:val>
                                            <p:fltVal val="0"/>
                                          </p:val>
                                        </p:tav>
                                        <p:tav tm="100000">
                                          <p:val>
                                            <p:strVal val="#ppt_h"/>
                                          </p:val>
                                        </p:tav>
                                      </p:tavLst>
                                    </p:anim>
                                    <p:animEffect transition="in" filter="fade">
                                      <p:cBhvr>
                                        <p:cTn id="29" dur="250"/>
                                        <p:tgtEl>
                                          <p:spTgt spid="8"/>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250" fill="hold"/>
                                        <p:tgtEl>
                                          <p:spTgt spid="9"/>
                                        </p:tgtEl>
                                        <p:attrNameLst>
                                          <p:attrName>ppt_w</p:attrName>
                                        </p:attrNameLst>
                                      </p:cBhvr>
                                      <p:tavLst>
                                        <p:tav tm="0">
                                          <p:val>
                                            <p:fltVal val="0"/>
                                          </p:val>
                                        </p:tav>
                                        <p:tav tm="100000">
                                          <p:val>
                                            <p:strVal val="#ppt_w"/>
                                          </p:val>
                                        </p:tav>
                                      </p:tavLst>
                                    </p:anim>
                                    <p:anim calcmode="lin" valueType="num">
                                      <p:cBhvr>
                                        <p:cTn id="34" dur="250" fill="hold"/>
                                        <p:tgtEl>
                                          <p:spTgt spid="9"/>
                                        </p:tgtEl>
                                        <p:attrNameLst>
                                          <p:attrName>ppt_h</p:attrName>
                                        </p:attrNameLst>
                                      </p:cBhvr>
                                      <p:tavLst>
                                        <p:tav tm="0">
                                          <p:val>
                                            <p:fltVal val="0"/>
                                          </p:val>
                                        </p:tav>
                                        <p:tav tm="100000">
                                          <p:val>
                                            <p:strVal val="#ppt_h"/>
                                          </p:val>
                                        </p:tav>
                                      </p:tavLst>
                                    </p:anim>
                                    <p:animEffect transition="in" filter="fade">
                                      <p:cBhvr>
                                        <p:cTn id="35" dur="250"/>
                                        <p:tgtEl>
                                          <p:spTgt spid="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379095" y="433388"/>
            <a:ext cx="4773295" cy="104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23786" rIns="68580" bIns="0" numCol="1" anchor="ctr" anchorCtr="0" compatLnSpc="1">
            <a:spAutoFit/>
          </a:bodyPr>
          <a:lstStyle/>
          <a:p>
            <a:pPr indent="344170" eaLnBrk="0" fontAlgn="base" hangingPunct="0">
              <a:spcBef>
                <a:spcPct val="0"/>
              </a:spcBef>
              <a:spcAft>
                <a:spcPct val="0"/>
              </a:spcAft>
            </a:pPr>
            <a:r>
              <a:rPr lang="zh-CN" altLang="en-US" sz="2000">
                <a:sym typeface="+mn-ea"/>
              </a:rPr>
              <a:t>三、树莓派本地环境搭建</a:t>
            </a:r>
            <a:endParaRPr lang="zh-CN" altLang="en-US" sz="2000"/>
          </a:p>
          <a:p>
            <a:pPr indent="344170" eaLnBrk="0" fontAlgn="base" hangingPunct="0">
              <a:spcBef>
                <a:spcPct val="0"/>
              </a:spcBef>
              <a:spcAft>
                <a:spcPct val="0"/>
              </a:spcAft>
            </a:pPr>
            <a:endPar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endParaRPr>
          </a:p>
          <a:p>
            <a:pPr indent="344170" eaLnBrk="0" fontAlgn="base" hangingPunct="0">
              <a:spcBef>
                <a:spcPct val="0"/>
              </a:spcBef>
              <a:spcAft>
                <a:spcPct val="0"/>
              </a:spcAft>
            </a:pPr>
            <a:endPar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endParaRPr>
          </a:p>
        </p:txBody>
      </p:sp>
      <p:sp>
        <p:nvSpPr>
          <p:cNvPr id="12" name="矩形 11"/>
          <p:cNvSpPr/>
          <p:nvPr/>
        </p:nvSpPr>
        <p:spPr>
          <a:xfrm>
            <a:off x="615315" y="1170940"/>
            <a:ext cx="2621280" cy="2553335"/>
          </a:xfrm>
          <a:prstGeom prst="rect">
            <a:avLst/>
          </a:prstGeom>
        </p:spPr>
        <p:txBody>
          <a:bodyPr wrap="square">
            <a:spAutoFit/>
          </a:bodyPr>
          <a:lstStyle/>
          <a:p>
            <a:r>
              <a:rPr lang="zh-CN" altLang="en-US" sz="1600" b="1" dirty="0">
                <a:latin typeface="宋体" panose="02010600030101010101" pitchFamily="2" charset="-122"/>
                <a:ea typeface="宋体" panose="02010600030101010101" pitchFamily="2" charset="-122"/>
                <a:cs typeface="宋体" panose="02010600030101010101" pitchFamily="2" charset="-122"/>
                <a:sym typeface="+mn-ea"/>
              </a:rPr>
              <a:t>具体步骤：</a:t>
            </a:r>
          </a:p>
          <a:p>
            <a:endParaRPr lang="zh-CN" altLang="en-US" sz="1600" b="1" dirty="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、开启树莓派摄像头权限</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、将人脸识别</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SDK</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下载到树莓派</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、打开人脸识别</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SDK</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目录，安装百度</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AI</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模块</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、安装下载的人脸识别</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SDK</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endParaRPr lang="zh-CN" altLang="en-US" sz="160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615315" y="3493770"/>
            <a:ext cx="2540000" cy="1076325"/>
          </a:xfrm>
          <a:prstGeom prst="rect">
            <a:avLst/>
          </a:prstGeom>
          <a:noFill/>
        </p:spPr>
        <p:txBody>
          <a:bodyPr wrap="square" rtlCol="0" anchor="t">
            <a:spAutoFit/>
          </a:bodyPr>
          <a:lstStyle/>
          <a:p>
            <a:r>
              <a:rPr lang="zh-CN" sz="1600" b="1" dirty="0">
                <a:latin typeface="宋体" panose="02010600030101010101" pitchFamily="2" charset="-122"/>
                <a:ea typeface="宋体" panose="02010600030101010101" pitchFamily="2" charset="-122"/>
                <a:cs typeface="宋体" panose="02010600030101010101" pitchFamily="2" charset="-122"/>
              </a:rPr>
              <a:t>设备准备：</a:t>
            </a:r>
          </a:p>
          <a:p>
            <a:endParaRPr lang="zh-CN" sz="1600" b="1" dirty="0">
              <a:latin typeface="宋体" panose="02010600030101010101" pitchFamily="2" charset="-122"/>
              <a:ea typeface="宋体" panose="02010600030101010101" pitchFamily="2" charset="-122"/>
              <a:cs typeface="宋体" panose="02010600030101010101" pitchFamily="2" charset="-122"/>
            </a:endParaRPr>
          </a:p>
          <a:p>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树莓派、</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CSI</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摄像头</a:t>
            </a:r>
            <a:endParaRPr lang="zh-CN" sz="1600" dirty="0">
              <a:latin typeface="宋体" panose="02010600030101010101" pitchFamily="2" charset="-122"/>
              <a:ea typeface="宋体" panose="02010600030101010101" pitchFamily="2" charset="-122"/>
              <a:cs typeface="宋体" panose="02010600030101010101" pitchFamily="2" charset="-122"/>
            </a:endParaRPr>
          </a:p>
          <a:p>
            <a:endParaRPr lang="zh-CN" sz="1600"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2"/>
          <a:srcRect t="29611"/>
          <a:stretch>
            <a:fillRect/>
          </a:stretch>
        </p:blipFill>
        <p:spPr>
          <a:xfrm>
            <a:off x="4340860" y="1015365"/>
            <a:ext cx="3787140" cy="3554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379095" y="433388"/>
            <a:ext cx="4773295" cy="104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23786" rIns="68580" bIns="0" numCol="1" anchor="ctr" anchorCtr="0" compatLnSpc="1">
            <a:spAutoFit/>
          </a:bodyPr>
          <a:lstStyle/>
          <a:p>
            <a:pPr indent="344170" eaLnBrk="0" fontAlgn="base" hangingPunct="0">
              <a:spcBef>
                <a:spcPct val="0"/>
              </a:spcBef>
              <a:spcAft>
                <a:spcPct val="0"/>
              </a:spcAft>
            </a:pPr>
            <a:r>
              <a:rPr lang="zh-CN" altLang="en-US" sz="2000" dirty="0">
                <a:sym typeface="+mn-ea"/>
              </a:rPr>
              <a:t>四、</a:t>
            </a:r>
            <a:r>
              <a:rPr lang="en-US" altLang="zh-CN" sz="2000" dirty="0">
                <a:sym typeface="+mn-ea"/>
              </a:rPr>
              <a:t>Arduino</a:t>
            </a:r>
            <a:r>
              <a:rPr lang="zh-CN" altLang="en-US" sz="2000" dirty="0">
                <a:sym typeface="+mn-ea"/>
              </a:rPr>
              <a:t>蓝牙舵机控制程序</a:t>
            </a:r>
            <a:endParaRPr lang="zh-CN" altLang="en-US" sz="2000" dirty="0"/>
          </a:p>
          <a:p>
            <a:pPr indent="344170" eaLnBrk="0" fontAlgn="base" hangingPunct="0">
              <a:spcBef>
                <a:spcPct val="0"/>
              </a:spcBef>
              <a:spcAft>
                <a:spcPct val="0"/>
              </a:spcAft>
            </a:pPr>
            <a:endPar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endParaRPr>
          </a:p>
          <a:p>
            <a:pPr indent="344170" eaLnBrk="0" fontAlgn="base" hangingPunct="0">
              <a:spcBef>
                <a:spcPct val="0"/>
              </a:spcBef>
              <a:spcAft>
                <a:spcPct val="0"/>
              </a:spcAft>
            </a:pPr>
            <a:endPar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endParaRPr>
          </a:p>
        </p:txBody>
      </p:sp>
      <p:sp>
        <p:nvSpPr>
          <p:cNvPr id="12" name="矩形 11"/>
          <p:cNvSpPr/>
          <p:nvPr/>
        </p:nvSpPr>
        <p:spPr>
          <a:xfrm>
            <a:off x="615315" y="1170940"/>
            <a:ext cx="2621280" cy="3046095"/>
          </a:xfrm>
          <a:prstGeom prst="rect">
            <a:avLst/>
          </a:prstGeom>
        </p:spPr>
        <p:txBody>
          <a:bodyPr wrap="square">
            <a:spAutoFit/>
          </a:bodyPr>
          <a:lstStyle/>
          <a:p>
            <a:r>
              <a:rPr lang="zh-CN" altLang="en-US" sz="1600" b="1" dirty="0">
                <a:latin typeface="宋体" panose="02010600030101010101" pitchFamily="2" charset="-122"/>
                <a:ea typeface="宋体" panose="02010600030101010101" pitchFamily="2" charset="-122"/>
                <a:cs typeface="宋体" panose="02010600030101010101" pitchFamily="2" charset="-122"/>
                <a:sym typeface="+mn-ea"/>
              </a:rPr>
              <a:t>具体步骤：</a:t>
            </a:r>
          </a:p>
          <a:p>
            <a:endParaRPr lang="zh-CN" altLang="en-US" sz="1600" b="1" dirty="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、连接硬件；</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、利用树莓派发送蓝牙串口数据；</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、为</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Arduino UNO R3</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外接</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HC-05</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蓝牙板块，实现数据接收功能；</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、烧录</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Arduino</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控制代码；</a:t>
            </a:r>
          </a:p>
          <a:p>
            <a:r>
              <a:rPr lang="en-US" altLang="zh-CN" sz="1600" dirty="0">
                <a:latin typeface="宋体" panose="02010600030101010101" pitchFamily="2" charset="-122"/>
                <a:ea typeface="宋体" panose="02010600030101010101" pitchFamily="2" charset="-122"/>
                <a:cs typeface="宋体" panose="02010600030101010101" pitchFamily="2" charset="-122"/>
              </a:rPr>
              <a:t>5</a:t>
            </a:r>
            <a:r>
              <a:rPr lang="zh-CN" altLang="en-US" sz="1600" dirty="0">
                <a:latin typeface="宋体" panose="02010600030101010101" pitchFamily="2" charset="-122"/>
                <a:ea typeface="宋体" panose="02010600030101010101" pitchFamily="2" charset="-122"/>
                <a:cs typeface="宋体" panose="02010600030101010101" pitchFamily="2" charset="-122"/>
              </a:rPr>
              <a:t>、在树莓派运行控制代码；</a:t>
            </a: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endParaRPr lang="zh-CN" altLang="en-US" sz="160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659130" y="3735070"/>
            <a:ext cx="2413000" cy="1076325"/>
          </a:xfrm>
          <a:prstGeom prst="rect">
            <a:avLst/>
          </a:prstGeom>
          <a:noFill/>
        </p:spPr>
        <p:txBody>
          <a:bodyPr wrap="square" rtlCol="0" anchor="t">
            <a:spAutoFit/>
          </a:bodyPr>
          <a:lstStyle/>
          <a:p>
            <a:r>
              <a:rPr lang="zh-CN" sz="1600" b="1">
                <a:latin typeface="宋体" panose="02010600030101010101" pitchFamily="2" charset="-122"/>
                <a:ea typeface="宋体" panose="02010600030101010101" pitchFamily="2" charset="-122"/>
                <a:cs typeface="宋体" panose="02010600030101010101" pitchFamily="2" charset="-122"/>
              </a:rPr>
              <a:t>设备准备：</a:t>
            </a:r>
          </a:p>
          <a:p>
            <a:r>
              <a:rPr lang="zh-CN" altLang="en-US" sz="1600">
                <a:latin typeface="宋体" panose="02010600030101010101" pitchFamily="2" charset="-122"/>
                <a:ea typeface="宋体" panose="02010600030101010101" pitchFamily="2" charset="-122"/>
                <a:cs typeface="宋体" panose="02010600030101010101" pitchFamily="2" charset="-122"/>
                <a:sym typeface="+mn-ea"/>
              </a:rPr>
              <a:t>树莓派、</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Arduino UNO R3</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HC-05</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蓝牙模块、舵机</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SG90</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、杜邦线若干</a:t>
            </a:r>
            <a:endParaRPr lang="zh-CN" sz="160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rot="16200000">
            <a:off x="4469130" y="1187450"/>
            <a:ext cx="3158490" cy="3987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9C7D71E-EC32-4E4D-AB1B-94E0DAE6B871}"/>
              </a:ext>
            </a:extLst>
          </p:cNvPr>
          <p:cNvSpPr/>
          <p:nvPr/>
        </p:nvSpPr>
        <p:spPr>
          <a:xfrm>
            <a:off x="1522735" y="1108119"/>
            <a:ext cx="2621280" cy="338554"/>
          </a:xfrm>
          <a:prstGeom prst="rect">
            <a:avLst/>
          </a:prstGeom>
        </p:spPr>
        <p:txBody>
          <a:bodyPr wrap="square">
            <a:spAutoFit/>
          </a:bodyPr>
          <a:lstStyle/>
          <a:p>
            <a:r>
              <a:rPr lang="zh-CN" altLang="en-US" sz="1600" b="1" dirty="0">
                <a:latin typeface="宋体" panose="02010600030101010101" pitchFamily="2" charset="-122"/>
                <a:ea typeface="宋体" panose="02010600030101010101" pitchFamily="2" charset="-122"/>
                <a:cs typeface="宋体" panose="02010600030101010101" pitchFamily="2" charset="-122"/>
                <a:sym typeface="+mn-ea"/>
              </a:rPr>
              <a:t>实验结果：</a:t>
            </a:r>
            <a:endParaRPr lang="zh-CN" altLang="en-US" sz="160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17420" y="2267585"/>
            <a:ext cx="4297680" cy="645160"/>
          </a:xfrm>
          <a:prstGeom prst="rect">
            <a:avLst/>
          </a:prstGeom>
          <a:noFill/>
        </p:spPr>
        <p:txBody>
          <a:bodyPr wrap="none" rtlCol="0">
            <a:spAutoFit/>
          </a:bodyPr>
          <a:lstStyle/>
          <a:p>
            <a:r>
              <a:rPr lang="zh-CN" altLang="en-US" sz="3600">
                <a:solidFill>
                  <a:schemeClr val="accent1"/>
                </a:solidFill>
                <a:effectLst>
                  <a:outerShdw blurRad="38100" dist="25400" dir="5400000" algn="ctr" rotWithShape="0">
                    <a:srgbClr val="6E747A">
                      <a:alpha val="43000"/>
                    </a:srgbClr>
                  </a:outerShdw>
                </a:effectLst>
              </a:rPr>
              <a:t>第三部分：总结提高</a:t>
            </a:r>
            <a:endParaRPr lang="en-US" altLang="zh-CN" sz="36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4375150" y="3195320"/>
            <a:ext cx="426085" cy="369570"/>
          </a:xfrm>
          <a:prstGeom prst="rect">
            <a:avLst/>
          </a:prstGeom>
          <a:noFill/>
        </p:spPr>
        <p:txBody>
          <a:bodyPr wrap="none" rtlCol="0">
            <a:spAutoFit/>
          </a:bodyPr>
          <a:lstStyle/>
          <a:p>
            <a:r>
              <a:rPr lang="en-US" altLang="zh-CN" sz="1800" dirty="0">
                <a:solidFill>
                  <a:schemeClr val="bg1"/>
                </a:solidFill>
                <a:latin typeface="Bebas" pitchFamily="2" charset="0"/>
              </a:rPr>
              <a:t>68</a:t>
            </a:r>
            <a:endParaRPr lang="zh-CN" altLang="en-US" sz="1800" dirty="0">
              <a:solidFill>
                <a:schemeClr val="bg1"/>
              </a:solidFill>
              <a:latin typeface="Bebas" pitchFamily="2" charset="0"/>
            </a:endParaRPr>
          </a:p>
        </p:txBody>
      </p:sp>
      <p:sp>
        <p:nvSpPr>
          <p:cNvPr id="50" name="矩形 49"/>
          <p:cNvSpPr/>
          <p:nvPr/>
        </p:nvSpPr>
        <p:spPr>
          <a:xfrm>
            <a:off x="348387" y="1257572"/>
            <a:ext cx="8447225" cy="3016210"/>
          </a:xfrm>
          <a:prstGeom prst="rect">
            <a:avLst/>
          </a:prstGeom>
        </p:spPr>
        <p:txBody>
          <a:bodyPr wrap="square">
            <a:spAutoFit/>
          </a:bodyPr>
          <a:lstStyle/>
          <a:p>
            <a:pPr algn="just"/>
            <a:endParaRPr lang="en-US" altLang="zh-CN" sz="1400" dirty="0">
              <a:solidFill>
                <a:srgbClr val="009DD9"/>
              </a:solidFill>
              <a:latin typeface="+mn-ea"/>
            </a:endParaRPr>
          </a:p>
          <a:p>
            <a:pPr algn="just"/>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1.</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在</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Arduino IDE</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中进行</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ArduinoR3</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烧录程序，但是烧录几次都是都显示失败，经过查找原因是烧录过程中需要正确选择开发板型号、端口。</a:t>
            </a:r>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但在正确选择后再一次进行烧录仍显示失败，经过查找发现是因为在烧录时已经将蓝牙、舵机、</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ArduinoR3</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已经连接，蓝牙占用了串口导致无法烧录程序，仅将</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ArduinoR3</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与电脑连接最终完成了程序的烧录。</a:t>
            </a:r>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各硬件连接问题，由于对面包板的不熟悉，在连接硬件时，发现硬件不能处于工作状态中，经过搜索得知面包板相通的位置，因为舵机与蓝牙都需要与</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Arduino</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的</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GND</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V5</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进行连接，但只有一个接口，因为通过面包板相通来解决以上的问题，各硬件连接后仍发现不能工作，</a:t>
            </a:r>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endParaRPr>
          </a:p>
          <a:p>
            <a:pPr algn="just"/>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经排查发现主要是两个原因，第一</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Arduino</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没有与</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电脑连接；第二是</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Arduino</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没有烧录程序。</a:t>
            </a:r>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xEl>
                                              <p:pRg st="1" end="1"/>
                                            </p:txEl>
                                          </p:spTgt>
                                        </p:tgtEl>
                                        <p:attrNameLst>
                                          <p:attrName>style.visibility</p:attrName>
                                        </p:attrNameLst>
                                      </p:cBhvr>
                                      <p:to>
                                        <p:strVal val="visible"/>
                                      </p:to>
                                    </p:set>
                                    <p:animEffect transition="in" filter="fade">
                                      <p:cBhvr>
                                        <p:cTn id="7" dur="500"/>
                                        <p:tgtEl>
                                          <p:spTgt spid="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xEl>
                                              <p:pRg st="3" end="3"/>
                                            </p:txEl>
                                          </p:spTgt>
                                        </p:tgtEl>
                                        <p:attrNameLst>
                                          <p:attrName>style.visibility</p:attrName>
                                        </p:attrNameLst>
                                      </p:cBhvr>
                                      <p:to>
                                        <p:strVal val="visible"/>
                                      </p:to>
                                    </p:set>
                                    <p:animEffect transition="in" filter="fade">
                                      <p:cBhvr>
                                        <p:cTn id="12" dur="500"/>
                                        <p:tgtEl>
                                          <p:spTgt spid="5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xEl>
                                              <p:pRg st="5" end="5"/>
                                            </p:txEl>
                                          </p:spTgt>
                                        </p:tgtEl>
                                        <p:attrNameLst>
                                          <p:attrName>style.visibility</p:attrName>
                                        </p:attrNameLst>
                                      </p:cBhvr>
                                      <p:to>
                                        <p:strVal val="visible"/>
                                      </p:to>
                                    </p:set>
                                    <p:animEffect transition="in" filter="fade">
                                      <p:cBhvr>
                                        <p:cTn id="17" dur="500"/>
                                        <p:tgtEl>
                                          <p:spTgt spid="5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xEl>
                                              <p:pRg st="6" end="6"/>
                                            </p:txEl>
                                          </p:spTgt>
                                        </p:tgtEl>
                                        <p:attrNameLst>
                                          <p:attrName>style.visibility</p:attrName>
                                        </p:attrNameLst>
                                      </p:cBhvr>
                                      <p:to>
                                        <p:strVal val="visible"/>
                                      </p:to>
                                    </p:set>
                                    <p:animEffect transition="in" filter="fade">
                                      <p:cBhvr>
                                        <p:cTn id="22" dur="500"/>
                                        <p:tgtEl>
                                          <p:spTgt spid="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4375150" y="3195320"/>
            <a:ext cx="426085" cy="369570"/>
          </a:xfrm>
          <a:prstGeom prst="rect">
            <a:avLst/>
          </a:prstGeom>
          <a:noFill/>
        </p:spPr>
        <p:txBody>
          <a:bodyPr wrap="none" rtlCol="0">
            <a:spAutoFit/>
          </a:bodyPr>
          <a:lstStyle/>
          <a:p>
            <a:r>
              <a:rPr lang="en-US" altLang="zh-CN" sz="1800" dirty="0">
                <a:solidFill>
                  <a:schemeClr val="bg1"/>
                </a:solidFill>
                <a:latin typeface="Bebas" pitchFamily="2" charset="0"/>
              </a:rPr>
              <a:t>68</a:t>
            </a:r>
            <a:endParaRPr lang="zh-CN" altLang="en-US" sz="1800" dirty="0">
              <a:solidFill>
                <a:schemeClr val="bg1"/>
              </a:solidFill>
              <a:latin typeface="Bebas" pitchFamily="2" charset="0"/>
            </a:endParaRPr>
          </a:p>
        </p:txBody>
      </p:sp>
      <p:sp>
        <p:nvSpPr>
          <p:cNvPr id="50" name="矩形 49"/>
          <p:cNvSpPr/>
          <p:nvPr/>
        </p:nvSpPr>
        <p:spPr>
          <a:xfrm>
            <a:off x="488541" y="963658"/>
            <a:ext cx="8320723" cy="3785652"/>
          </a:xfrm>
          <a:prstGeom prst="rect">
            <a:avLst/>
          </a:prstGeom>
        </p:spPr>
        <p:txBody>
          <a:bodyPr wrap="square">
            <a:spAutoFit/>
          </a:bodyPr>
          <a:lstStyle/>
          <a:p>
            <a:pPr algn="just"/>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3.</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烧录树莓派系统遇到两个问题，</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VNC</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无法打开，树莓派无法开机，解决方法是换一张</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SD</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卡，重新烧录。</a:t>
            </a:r>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4.</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解决没有显示屏的问题，</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通过无线和有线的方法查找树莓派地址，最后实现</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通过</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win10</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远程桌面连接树莓派。</a:t>
            </a:r>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endPar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将</a:t>
            </a:r>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Windows</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中的文件传入树莓派的问题，解决方案是通过</a:t>
            </a:r>
            <a:r>
              <a:rPr lang="en-US" altLang="zh-CN" sz="1600" dirty="0" err="1">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winscp</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完成传输。</a:t>
            </a:r>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endParaRPr>
          </a:p>
          <a:p>
            <a:pPr algn="just"/>
            <a:endPar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7.</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运行调试，修改代码。</a:t>
            </a:r>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endParaRPr>
          </a:p>
          <a:p>
            <a:pPr algn="just"/>
            <a:endPar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8.</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rPr>
              <a:t>摄像头问题，第一是摄像头接口插反了，第二是在运行测试显示未能检测到摄像头设备，经过排查推测是摄像头本身已损坏，无法工作。</a:t>
            </a:r>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sym typeface="+mn-ea"/>
            </a:endParaRPr>
          </a:p>
          <a:p>
            <a:pPr algn="just"/>
            <a:endPar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endParaRPr>
          </a:p>
          <a:p>
            <a:pPr algn="just"/>
            <a:r>
              <a:rPr lang="en-US" altLang="zh-CN" sz="1600" dirty="0">
                <a:solidFill>
                  <a:srgbClr val="009DD9"/>
                </a:solidFill>
                <a:latin typeface="宋体" panose="02010600030101010101" pitchFamily="2" charset="-122"/>
                <a:ea typeface="宋体" panose="02010600030101010101" pitchFamily="2" charset="-122"/>
                <a:cs typeface="宋体" panose="02010600030101010101" pitchFamily="2" charset="-122"/>
              </a:rPr>
              <a:t>9.</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人脸无法检测，通过排查错误提示发现主要问题是人脸无法，终端只显示无法检测到人脸，上传到</a:t>
            </a:r>
            <a:r>
              <a:rPr lang="en-US" altLang="zh-CN" sz="1600" dirty="0" err="1">
                <a:solidFill>
                  <a:srgbClr val="009DD9"/>
                </a:solidFill>
                <a:latin typeface="宋体" panose="02010600030101010101" pitchFamily="2" charset="-122"/>
                <a:ea typeface="宋体" panose="02010600030101010101" pitchFamily="2" charset="-122"/>
                <a:cs typeface="宋体" panose="02010600030101010101" pitchFamily="2" charset="-122"/>
              </a:rPr>
              <a:t>api</a:t>
            </a:r>
            <a:r>
              <a:rPr lang="zh-CN" altLang="en-US" sz="1600" dirty="0">
                <a:solidFill>
                  <a:srgbClr val="009DD9"/>
                </a:solidFill>
                <a:latin typeface="宋体" panose="02010600030101010101" pitchFamily="2" charset="-122"/>
                <a:ea typeface="宋体" panose="02010600030101010101" pitchFamily="2" charset="-122"/>
                <a:cs typeface="宋体" panose="02010600030101010101" pitchFamily="2" charset="-122"/>
              </a:rPr>
              <a:t>。查阅百度智能云相关文档之后发现是因为没有开启相关的人脸调用权限。</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xEl>
                                              <p:pRg st="2" end="2"/>
                                            </p:txEl>
                                          </p:spTgt>
                                        </p:tgtEl>
                                        <p:attrNameLst>
                                          <p:attrName>style.visibility</p:attrName>
                                        </p:attrNameLst>
                                      </p:cBhvr>
                                      <p:to>
                                        <p:strVal val="visible"/>
                                      </p:to>
                                    </p:set>
                                    <p:animEffect transition="in" filter="fade">
                                      <p:cBhvr>
                                        <p:cTn id="12" dur="500"/>
                                        <p:tgtEl>
                                          <p:spTgt spid="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xEl>
                                              <p:pRg st="4" end="4"/>
                                            </p:txEl>
                                          </p:spTgt>
                                        </p:tgtEl>
                                        <p:attrNameLst>
                                          <p:attrName>style.visibility</p:attrName>
                                        </p:attrNameLst>
                                      </p:cBhvr>
                                      <p:to>
                                        <p:strVal val="visible"/>
                                      </p:to>
                                    </p:set>
                                    <p:animEffect transition="in" filter="fade">
                                      <p:cBhvr>
                                        <p:cTn id="17" dur="500"/>
                                        <p:tgtEl>
                                          <p:spTgt spid="5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xEl>
                                              <p:pRg st="6" end="6"/>
                                            </p:txEl>
                                          </p:spTgt>
                                        </p:tgtEl>
                                        <p:attrNameLst>
                                          <p:attrName>style.visibility</p:attrName>
                                        </p:attrNameLst>
                                      </p:cBhvr>
                                      <p:to>
                                        <p:strVal val="visible"/>
                                      </p:to>
                                    </p:set>
                                    <p:animEffect transition="in" filter="fade">
                                      <p:cBhvr>
                                        <p:cTn id="22" dur="500"/>
                                        <p:tgtEl>
                                          <p:spTgt spid="5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xEl>
                                              <p:pRg st="8" end="8"/>
                                            </p:txEl>
                                          </p:spTgt>
                                        </p:tgtEl>
                                        <p:attrNameLst>
                                          <p:attrName>style.visibility</p:attrName>
                                        </p:attrNameLst>
                                      </p:cBhvr>
                                      <p:to>
                                        <p:strVal val="visible"/>
                                      </p:to>
                                    </p:set>
                                    <p:animEffect transition="in" filter="fade">
                                      <p:cBhvr>
                                        <p:cTn id="27" dur="500"/>
                                        <p:tgtEl>
                                          <p:spTgt spid="50">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0">
                                            <p:txEl>
                                              <p:pRg st="10" end="10"/>
                                            </p:txEl>
                                          </p:spTgt>
                                        </p:tgtEl>
                                        <p:attrNameLst>
                                          <p:attrName>style.visibility</p:attrName>
                                        </p:attrNameLst>
                                      </p:cBhvr>
                                      <p:to>
                                        <p:strVal val="visible"/>
                                      </p:to>
                                    </p:set>
                                    <p:animEffect transition="in" filter="fade">
                                      <p:cBhvr>
                                        <p:cTn id="32" dur="500"/>
                                        <p:tgtEl>
                                          <p:spTgt spid="5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srcRect/>
          <a:stretch>
            <a:fillRect/>
          </a:stretch>
        </p:blipFill>
        <p:spPr>
          <a:xfrm>
            <a:off x="-11430" y="-38100"/>
            <a:ext cx="9155430" cy="5245100"/>
          </a:xfrm>
          <a:prstGeom prst="rect">
            <a:avLst/>
          </a:prstGeom>
        </p:spPr>
      </p:pic>
      <p:pic>
        <p:nvPicPr>
          <p:cNvPr id="2" name="图片 1"/>
          <p:cNvPicPr>
            <a:picLocks noChangeAspect="1"/>
          </p:cNvPicPr>
          <p:nvPr/>
        </p:nvPicPr>
        <p:blipFill>
          <a:blip r:embed="rId3"/>
          <a:stretch>
            <a:fillRect/>
          </a:stretch>
        </p:blipFill>
        <p:spPr>
          <a:xfrm>
            <a:off x="0" y="-30163"/>
            <a:ext cx="9144002" cy="5229225"/>
          </a:xfrm>
          <a:prstGeom prst="rect">
            <a:avLst/>
          </a:prstGeom>
        </p:spPr>
      </p:pic>
      <p:sp>
        <p:nvSpPr>
          <p:cNvPr id="47" name="文本框 46"/>
          <p:cNvSpPr txBox="1"/>
          <p:nvPr/>
        </p:nvSpPr>
        <p:spPr>
          <a:xfrm>
            <a:off x="2311395" y="3515218"/>
            <a:ext cx="886589" cy="276999"/>
          </a:xfrm>
          <a:prstGeom prst="rect">
            <a:avLst/>
          </a:prstGeom>
          <a:noFill/>
        </p:spPr>
        <p:txBody>
          <a:bodyPr wrap="none" rtlCol="0">
            <a:spAutoFit/>
          </a:bodyPr>
          <a:lstStyle/>
          <a:p>
            <a:r>
              <a:rPr lang="en-US" altLang="zh-CN" sz="1200" dirty="0">
                <a:solidFill>
                  <a:schemeClr val="bg1"/>
                </a:solidFill>
                <a:latin typeface="Bebas" pitchFamily="2" charset="0"/>
                <a:ea typeface="Hiragino Sans GB W6" panose="020B0600000000000000" pitchFamily="34" charset="-122"/>
              </a:rPr>
              <a:t>2018-11-10</a:t>
            </a:r>
            <a:endParaRPr lang="zh-CN" altLang="en-US" sz="1200" dirty="0">
              <a:solidFill>
                <a:schemeClr val="bg1"/>
              </a:solidFill>
              <a:latin typeface="Bebas" pitchFamily="2" charset="0"/>
              <a:ea typeface="Hiragino Sans GB W6" panose="020B0600000000000000" pitchFamily="34" charset="-122"/>
            </a:endParaRPr>
          </a:p>
        </p:txBody>
      </p:sp>
      <p:cxnSp>
        <p:nvCxnSpPr>
          <p:cNvPr id="16" name="直接连接符 15"/>
          <p:cNvCxnSpPr/>
          <p:nvPr/>
        </p:nvCxnSpPr>
        <p:spPr>
          <a:xfrm flipV="1">
            <a:off x="-296879" y="3468679"/>
            <a:ext cx="5921167" cy="1196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20" idx="6"/>
          </p:cNvCxnSpPr>
          <p:nvPr/>
        </p:nvCxnSpPr>
        <p:spPr>
          <a:xfrm>
            <a:off x="8537124" y="3468679"/>
            <a:ext cx="7366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905752" y="3152993"/>
            <a:ext cx="631372" cy="631372"/>
            <a:chOff x="7905752" y="3152993"/>
            <a:chExt cx="631372" cy="631372"/>
          </a:xfrm>
        </p:grpSpPr>
        <p:sp>
          <p:nvSpPr>
            <p:cNvPr id="20" name="椭圆 19"/>
            <p:cNvSpPr/>
            <p:nvPr/>
          </p:nvSpPr>
          <p:spPr>
            <a:xfrm>
              <a:off x="7905752" y="3152993"/>
              <a:ext cx="631372" cy="63137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3" descr="D:\TDDOWNLOAD\win8风格图标\PNG\Communications\Blue\MB_0018_note1.png"/>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7985638" y="3232879"/>
              <a:ext cx="471600" cy="4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5674181" y="3152993"/>
            <a:ext cx="631372" cy="631372"/>
            <a:chOff x="5674181" y="3152993"/>
            <a:chExt cx="631372" cy="631372"/>
          </a:xfrm>
        </p:grpSpPr>
        <p:sp>
          <p:nvSpPr>
            <p:cNvPr id="17" name="椭圆 16"/>
            <p:cNvSpPr/>
            <p:nvPr/>
          </p:nvSpPr>
          <p:spPr>
            <a:xfrm>
              <a:off x="5674181" y="3152993"/>
              <a:ext cx="631372" cy="63137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6" descr="C:\Users\iamisis\Desktop\MetroStation_2.0_XiaZaiBa\metrostation_by_yankoa-d312tty\PNG\Others\Blue\MB_0001_pin.png"/>
            <p:cNvPicPr>
              <a:picLocks noChangeAspect="1" noChangeArrowheads="1"/>
            </p:cNvPicPr>
            <p:nvPr/>
          </p:nvPicPr>
          <p:blipFill>
            <a:blip r:embed="rId5" cstate="print">
              <a:biLevel thresh="50000"/>
              <a:extLst>
                <a:ext uri="{28A0092B-C50C-407E-A947-70E740481C1C}">
                  <a14:useLocalDpi xmlns:a14="http://schemas.microsoft.com/office/drawing/2010/main" val="0"/>
                </a:ext>
              </a:extLst>
            </a:blip>
            <a:srcRect/>
            <a:stretch>
              <a:fillRect/>
            </a:stretch>
          </p:blipFill>
          <p:spPr bwMode="auto">
            <a:xfrm>
              <a:off x="5754010" y="3243943"/>
              <a:ext cx="471714" cy="4717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11014" y="571480"/>
            <a:ext cx="9284738" cy="2897199"/>
            <a:chOff x="-11014" y="571480"/>
            <a:chExt cx="9284738" cy="2897199"/>
          </a:xfrm>
        </p:grpSpPr>
        <p:cxnSp>
          <p:nvCxnSpPr>
            <p:cNvPr id="27" name="直接连接符 26"/>
            <p:cNvCxnSpPr/>
            <p:nvPr/>
          </p:nvCxnSpPr>
          <p:spPr>
            <a:xfrm>
              <a:off x="8537124" y="3468679"/>
              <a:ext cx="7366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Freeform 128"/>
            <p:cNvSpPr/>
            <p:nvPr/>
          </p:nvSpPr>
          <p:spPr bwMode="auto">
            <a:xfrm>
              <a:off x="5369118" y="571480"/>
              <a:ext cx="3543081" cy="2798698"/>
            </a:xfrm>
            <a:custGeom>
              <a:avLst/>
              <a:gdLst>
                <a:gd name="T0" fmla="*/ 0 w 1365"/>
                <a:gd name="T1" fmla="*/ 936 h 936"/>
                <a:gd name="T2" fmla="*/ 232 w 1365"/>
                <a:gd name="T3" fmla="*/ 624 h 936"/>
                <a:gd name="T4" fmla="*/ 551 w 1365"/>
                <a:gd name="T5" fmla="*/ 790 h 936"/>
                <a:gd name="T6" fmla="*/ 778 w 1365"/>
                <a:gd name="T7" fmla="*/ 393 h 936"/>
                <a:gd name="T8" fmla="*/ 1074 w 1365"/>
                <a:gd name="T9" fmla="*/ 412 h 936"/>
                <a:gd name="T10" fmla="*/ 1287 w 1365"/>
                <a:gd name="T11" fmla="*/ 192 h 936"/>
                <a:gd name="T12" fmla="*/ 1365 w 1365"/>
                <a:gd name="T13" fmla="*/ 235 h 936"/>
                <a:gd name="T14" fmla="*/ 1330 w 1365"/>
                <a:gd name="T15" fmla="*/ 0 h 936"/>
                <a:gd name="T16" fmla="*/ 1057 w 1365"/>
                <a:gd name="T17" fmla="*/ 40 h 936"/>
                <a:gd name="T18" fmla="*/ 1131 w 1365"/>
                <a:gd name="T19" fmla="*/ 90 h 936"/>
                <a:gd name="T20" fmla="*/ 994 w 1365"/>
                <a:gd name="T21" fmla="*/ 323 h 936"/>
                <a:gd name="T22" fmla="*/ 662 w 1365"/>
                <a:gd name="T23" fmla="*/ 304 h 936"/>
                <a:gd name="T24" fmla="*/ 499 w 1365"/>
                <a:gd name="T25" fmla="*/ 621 h 936"/>
                <a:gd name="T26" fmla="*/ 201 w 1365"/>
                <a:gd name="T27" fmla="*/ 466 h 936"/>
                <a:gd name="T28" fmla="*/ 0 w 1365"/>
                <a:gd name="T29" fmla="*/ 733 h 936"/>
                <a:gd name="T30" fmla="*/ 0 w 1365"/>
                <a:gd name="T31" fmla="*/ 936 h 936"/>
                <a:gd name="connsiteX0" fmla="*/ 0 w 10000"/>
                <a:gd name="connsiteY0" fmla="*/ 10000 h 10000"/>
                <a:gd name="connsiteX1" fmla="*/ 1700 w 10000"/>
                <a:gd name="connsiteY1" fmla="*/ 6667 h 10000"/>
                <a:gd name="connsiteX2" fmla="*/ 4037 w 10000"/>
                <a:gd name="connsiteY2" fmla="*/ 8440 h 10000"/>
                <a:gd name="connsiteX3" fmla="*/ 5700 w 10000"/>
                <a:gd name="connsiteY3" fmla="*/ 4199 h 10000"/>
                <a:gd name="connsiteX4" fmla="*/ 7868 w 10000"/>
                <a:gd name="connsiteY4" fmla="*/ 4402 h 10000"/>
                <a:gd name="connsiteX5" fmla="*/ 9429 w 10000"/>
                <a:gd name="connsiteY5" fmla="*/ 2051 h 10000"/>
                <a:gd name="connsiteX6" fmla="*/ 10000 w 10000"/>
                <a:gd name="connsiteY6" fmla="*/ 2511 h 10000"/>
                <a:gd name="connsiteX7" fmla="*/ 9744 w 10000"/>
                <a:gd name="connsiteY7" fmla="*/ 0 h 10000"/>
                <a:gd name="connsiteX8" fmla="*/ 7744 w 10000"/>
                <a:gd name="connsiteY8" fmla="*/ 427 h 10000"/>
                <a:gd name="connsiteX9" fmla="*/ 8286 w 10000"/>
                <a:gd name="connsiteY9" fmla="*/ 962 h 10000"/>
                <a:gd name="connsiteX10" fmla="*/ 7282 w 10000"/>
                <a:gd name="connsiteY10" fmla="*/ 3451 h 10000"/>
                <a:gd name="connsiteX11" fmla="*/ 4850 w 10000"/>
                <a:gd name="connsiteY11" fmla="*/ 3248 h 10000"/>
                <a:gd name="connsiteX12" fmla="*/ 3656 w 10000"/>
                <a:gd name="connsiteY12" fmla="*/ 6635 h 10000"/>
                <a:gd name="connsiteX13" fmla="*/ 1473 w 10000"/>
                <a:gd name="connsiteY13" fmla="*/ 4979 h 10000"/>
                <a:gd name="connsiteX14" fmla="*/ 0 w 10000"/>
                <a:gd name="connsiteY14" fmla="*/ 6823 h 10000"/>
                <a:gd name="connsiteX15" fmla="*/ 0 w 10000"/>
                <a:gd name="connsiteY15" fmla="*/ 10000 h 10000"/>
                <a:gd name="connsiteX0-1" fmla="*/ 18 w 10018"/>
                <a:gd name="connsiteY0-2" fmla="*/ 10000 h 10000"/>
                <a:gd name="connsiteX1-3" fmla="*/ 1718 w 10018"/>
                <a:gd name="connsiteY1-4" fmla="*/ 6667 h 10000"/>
                <a:gd name="connsiteX2-5" fmla="*/ 4055 w 10018"/>
                <a:gd name="connsiteY2-6" fmla="*/ 8440 h 10000"/>
                <a:gd name="connsiteX3-7" fmla="*/ 5718 w 10018"/>
                <a:gd name="connsiteY3-8" fmla="*/ 4199 h 10000"/>
                <a:gd name="connsiteX4-9" fmla="*/ 7886 w 10018"/>
                <a:gd name="connsiteY4-10" fmla="*/ 4402 h 10000"/>
                <a:gd name="connsiteX5-11" fmla="*/ 9447 w 10018"/>
                <a:gd name="connsiteY5-12" fmla="*/ 2051 h 10000"/>
                <a:gd name="connsiteX6-13" fmla="*/ 10018 w 10018"/>
                <a:gd name="connsiteY6-14" fmla="*/ 2511 h 10000"/>
                <a:gd name="connsiteX7-15" fmla="*/ 9762 w 10018"/>
                <a:gd name="connsiteY7-16" fmla="*/ 0 h 10000"/>
                <a:gd name="connsiteX8-17" fmla="*/ 7762 w 10018"/>
                <a:gd name="connsiteY8-18" fmla="*/ 427 h 10000"/>
                <a:gd name="connsiteX9-19" fmla="*/ 8304 w 10018"/>
                <a:gd name="connsiteY9-20" fmla="*/ 962 h 10000"/>
                <a:gd name="connsiteX10-21" fmla="*/ 7300 w 10018"/>
                <a:gd name="connsiteY10-22" fmla="*/ 3451 h 10000"/>
                <a:gd name="connsiteX11-23" fmla="*/ 4868 w 10018"/>
                <a:gd name="connsiteY11-24" fmla="*/ 3248 h 10000"/>
                <a:gd name="connsiteX12-25" fmla="*/ 3674 w 10018"/>
                <a:gd name="connsiteY12-26" fmla="*/ 6635 h 10000"/>
                <a:gd name="connsiteX13-27" fmla="*/ 1491 w 10018"/>
                <a:gd name="connsiteY13-28" fmla="*/ 4979 h 10000"/>
                <a:gd name="connsiteX14-29" fmla="*/ 0 w 10018"/>
                <a:gd name="connsiteY14-30" fmla="*/ 6774 h 10000"/>
                <a:gd name="connsiteX15-31" fmla="*/ 18 w 10018"/>
                <a:gd name="connsiteY15-32" fmla="*/ 10000 h 10000"/>
                <a:gd name="connsiteX0-33" fmla="*/ 18 w 10289"/>
                <a:gd name="connsiteY0-34" fmla="*/ 10836 h 10836"/>
                <a:gd name="connsiteX1-35" fmla="*/ 1718 w 10289"/>
                <a:gd name="connsiteY1-36" fmla="*/ 7503 h 10836"/>
                <a:gd name="connsiteX2-37" fmla="*/ 4055 w 10289"/>
                <a:gd name="connsiteY2-38" fmla="*/ 9276 h 10836"/>
                <a:gd name="connsiteX3-39" fmla="*/ 5718 w 10289"/>
                <a:gd name="connsiteY3-40" fmla="*/ 5035 h 10836"/>
                <a:gd name="connsiteX4-41" fmla="*/ 7886 w 10289"/>
                <a:gd name="connsiteY4-42" fmla="*/ 5238 h 10836"/>
                <a:gd name="connsiteX5-43" fmla="*/ 9447 w 10289"/>
                <a:gd name="connsiteY5-44" fmla="*/ 2887 h 10836"/>
                <a:gd name="connsiteX6-45" fmla="*/ 10018 w 10289"/>
                <a:gd name="connsiteY6-46" fmla="*/ 3347 h 10836"/>
                <a:gd name="connsiteX7-47" fmla="*/ 10278 w 10289"/>
                <a:gd name="connsiteY7-48" fmla="*/ 0 h 10836"/>
                <a:gd name="connsiteX8-49" fmla="*/ 7762 w 10289"/>
                <a:gd name="connsiteY8-50" fmla="*/ 1263 h 10836"/>
                <a:gd name="connsiteX9-51" fmla="*/ 8304 w 10289"/>
                <a:gd name="connsiteY9-52" fmla="*/ 1798 h 10836"/>
                <a:gd name="connsiteX10-53" fmla="*/ 7300 w 10289"/>
                <a:gd name="connsiteY10-54" fmla="*/ 4287 h 10836"/>
                <a:gd name="connsiteX11-55" fmla="*/ 4868 w 10289"/>
                <a:gd name="connsiteY11-56" fmla="*/ 4084 h 10836"/>
                <a:gd name="connsiteX12-57" fmla="*/ 3674 w 10289"/>
                <a:gd name="connsiteY12-58" fmla="*/ 7471 h 10836"/>
                <a:gd name="connsiteX13-59" fmla="*/ 1491 w 10289"/>
                <a:gd name="connsiteY13-60" fmla="*/ 5815 h 10836"/>
                <a:gd name="connsiteX14-61" fmla="*/ 0 w 10289"/>
                <a:gd name="connsiteY14-62" fmla="*/ 7610 h 10836"/>
                <a:gd name="connsiteX15-63" fmla="*/ 18 w 10289"/>
                <a:gd name="connsiteY15-64" fmla="*/ 10836 h 10836"/>
                <a:gd name="connsiteX0-65" fmla="*/ 18 w 10278"/>
                <a:gd name="connsiteY0-66" fmla="*/ 10836 h 10836"/>
                <a:gd name="connsiteX1-67" fmla="*/ 1718 w 10278"/>
                <a:gd name="connsiteY1-68" fmla="*/ 7503 h 10836"/>
                <a:gd name="connsiteX2-69" fmla="*/ 4055 w 10278"/>
                <a:gd name="connsiteY2-70" fmla="*/ 9276 h 10836"/>
                <a:gd name="connsiteX3-71" fmla="*/ 5718 w 10278"/>
                <a:gd name="connsiteY3-72" fmla="*/ 5035 h 10836"/>
                <a:gd name="connsiteX4-73" fmla="*/ 7886 w 10278"/>
                <a:gd name="connsiteY4-74" fmla="*/ 5238 h 10836"/>
                <a:gd name="connsiteX5-75" fmla="*/ 9447 w 10278"/>
                <a:gd name="connsiteY5-76" fmla="*/ 2887 h 10836"/>
                <a:gd name="connsiteX6-77" fmla="*/ 10018 w 10278"/>
                <a:gd name="connsiteY6-78" fmla="*/ 3347 h 10836"/>
                <a:gd name="connsiteX7-79" fmla="*/ 10278 w 10278"/>
                <a:gd name="connsiteY7-80" fmla="*/ 0 h 10836"/>
                <a:gd name="connsiteX8-81" fmla="*/ 7762 w 10278"/>
                <a:gd name="connsiteY8-82" fmla="*/ 1263 h 10836"/>
                <a:gd name="connsiteX9-83" fmla="*/ 8304 w 10278"/>
                <a:gd name="connsiteY9-84" fmla="*/ 1798 h 10836"/>
                <a:gd name="connsiteX10-85" fmla="*/ 7300 w 10278"/>
                <a:gd name="connsiteY10-86" fmla="*/ 4287 h 10836"/>
                <a:gd name="connsiteX11-87" fmla="*/ 4868 w 10278"/>
                <a:gd name="connsiteY11-88" fmla="*/ 4084 h 10836"/>
                <a:gd name="connsiteX12-89" fmla="*/ 3674 w 10278"/>
                <a:gd name="connsiteY12-90" fmla="*/ 7471 h 10836"/>
                <a:gd name="connsiteX13-91" fmla="*/ 1491 w 10278"/>
                <a:gd name="connsiteY13-92" fmla="*/ 5815 h 10836"/>
                <a:gd name="connsiteX14-93" fmla="*/ 0 w 10278"/>
                <a:gd name="connsiteY14-94" fmla="*/ 7610 h 10836"/>
                <a:gd name="connsiteX15-95" fmla="*/ 18 w 10278"/>
                <a:gd name="connsiteY15-96" fmla="*/ 10836 h 10836"/>
                <a:gd name="connsiteX0-97" fmla="*/ 18 w 10278"/>
                <a:gd name="connsiteY0-98" fmla="*/ 10836 h 10836"/>
                <a:gd name="connsiteX1-99" fmla="*/ 1718 w 10278"/>
                <a:gd name="connsiteY1-100" fmla="*/ 7503 h 10836"/>
                <a:gd name="connsiteX2-101" fmla="*/ 4055 w 10278"/>
                <a:gd name="connsiteY2-102" fmla="*/ 9276 h 10836"/>
                <a:gd name="connsiteX3-103" fmla="*/ 5718 w 10278"/>
                <a:gd name="connsiteY3-104" fmla="*/ 5035 h 10836"/>
                <a:gd name="connsiteX4-105" fmla="*/ 7886 w 10278"/>
                <a:gd name="connsiteY4-106" fmla="*/ 5238 h 10836"/>
                <a:gd name="connsiteX5-107" fmla="*/ 9447 w 10278"/>
                <a:gd name="connsiteY5-108" fmla="*/ 2887 h 10836"/>
                <a:gd name="connsiteX6-109" fmla="*/ 10018 w 10278"/>
                <a:gd name="connsiteY6-110" fmla="*/ 3347 h 10836"/>
                <a:gd name="connsiteX7-111" fmla="*/ 10278 w 10278"/>
                <a:gd name="connsiteY7-112" fmla="*/ 0 h 10836"/>
                <a:gd name="connsiteX8-113" fmla="*/ 7762 w 10278"/>
                <a:gd name="connsiteY8-114" fmla="*/ 1263 h 10836"/>
                <a:gd name="connsiteX9-115" fmla="*/ 8304 w 10278"/>
                <a:gd name="connsiteY9-116" fmla="*/ 1798 h 10836"/>
                <a:gd name="connsiteX10-117" fmla="*/ 7300 w 10278"/>
                <a:gd name="connsiteY10-118" fmla="*/ 4287 h 10836"/>
                <a:gd name="connsiteX11-119" fmla="*/ 4868 w 10278"/>
                <a:gd name="connsiteY11-120" fmla="*/ 4084 h 10836"/>
                <a:gd name="connsiteX12-121" fmla="*/ 3674 w 10278"/>
                <a:gd name="connsiteY12-122" fmla="*/ 7471 h 10836"/>
                <a:gd name="connsiteX13-123" fmla="*/ 1491 w 10278"/>
                <a:gd name="connsiteY13-124" fmla="*/ 5815 h 10836"/>
                <a:gd name="connsiteX14-125" fmla="*/ 0 w 10278"/>
                <a:gd name="connsiteY14-126" fmla="*/ 7610 h 10836"/>
                <a:gd name="connsiteX15-127" fmla="*/ 18 w 10278"/>
                <a:gd name="connsiteY15-128" fmla="*/ 10836 h 10836"/>
                <a:gd name="connsiteX0-129" fmla="*/ 18 w 10278"/>
                <a:gd name="connsiteY0-130" fmla="*/ 10836 h 10836"/>
                <a:gd name="connsiteX1-131" fmla="*/ 1718 w 10278"/>
                <a:gd name="connsiteY1-132" fmla="*/ 7503 h 10836"/>
                <a:gd name="connsiteX2-133" fmla="*/ 4055 w 10278"/>
                <a:gd name="connsiteY2-134" fmla="*/ 9276 h 10836"/>
                <a:gd name="connsiteX3-135" fmla="*/ 5718 w 10278"/>
                <a:gd name="connsiteY3-136" fmla="*/ 5035 h 10836"/>
                <a:gd name="connsiteX4-137" fmla="*/ 7886 w 10278"/>
                <a:gd name="connsiteY4-138" fmla="*/ 5238 h 10836"/>
                <a:gd name="connsiteX5-139" fmla="*/ 9447 w 10278"/>
                <a:gd name="connsiteY5-140" fmla="*/ 2887 h 10836"/>
                <a:gd name="connsiteX6-141" fmla="*/ 10018 w 10278"/>
                <a:gd name="connsiteY6-142" fmla="*/ 3347 h 10836"/>
                <a:gd name="connsiteX7-143" fmla="*/ 10278 w 10278"/>
                <a:gd name="connsiteY7-144" fmla="*/ 0 h 10836"/>
                <a:gd name="connsiteX8-145" fmla="*/ 7762 w 10278"/>
                <a:gd name="connsiteY8-146" fmla="*/ 1263 h 10836"/>
                <a:gd name="connsiteX9-147" fmla="*/ 8304 w 10278"/>
                <a:gd name="connsiteY9-148" fmla="*/ 1798 h 10836"/>
                <a:gd name="connsiteX10-149" fmla="*/ 7300 w 10278"/>
                <a:gd name="connsiteY10-150" fmla="*/ 4287 h 10836"/>
                <a:gd name="connsiteX11-151" fmla="*/ 4868 w 10278"/>
                <a:gd name="connsiteY11-152" fmla="*/ 4084 h 10836"/>
                <a:gd name="connsiteX12-153" fmla="*/ 3674 w 10278"/>
                <a:gd name="connsiteY12-154" fmla="*/ 7471 h 10836"/>
                <a:gd name="connsiteX13-155" fmla="*/ 1491 w 10278"/>
                <a:gd name="connsiteY13-156" fmla="*/ 5815 h 10836"/>
                <a:gd name="connsiteX14-157" fmla="*/ 0 w 10278"/>
                <a:gd name="connsiteY14-158" fmla="*/ 7610 h 10836"/>
                <a:gd name="connsiteX15-159" fmla="*/ 18 w 10278"/>
                <a:gd name="connsiteY15-160" fmla="*/ 10836 h 108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10278" h="10836">
                  <a:moveTo>
                    <a:pt x="18" y="10836"/>
                  </a:moveTo>
                  <a:lnTo>
                    <a:pt x="1718" y="7503"/>
                  </a:lnTo>
                  <a:lnTo>
                    <a:pt x="4055" y="9276"/>
                  </a:lnTo>
                  <a:lnTo>
                    <a:pt x="5718" y="5035"/>
                  </a:lnTo>
                  <a:lnTo>
                    <a:pt x="7886" y="5238"/>
                  </a:lnTo>
                  <a:lnTo>
                    <a:pt x="9447" y="2887"/>
                  </a:lnTo>
                  <a:lnTo>
                    <a:pt x="10018" y="3347"/>
                  </a:lnTo>
                  <a:lnTo>
                    <a:pt x="10278" y="0"/>
                  </a:lnTo>
                  <a:lnTo>
                    <a:pt x="7762" y="1263"/>
                  </a:lnTo>
                  <a:lnTo>
                    <a:pt x="8304" y="1798"/>
                  </a:lnTo>
                  <a:lnTo>
                    <a:pt x="7300" y="4287"/>
                  </a:lnTo>
                  <a:lnTo>
                    <a:pt x="4868" y="4084"/>
                  </a:lnTo>
                  <a:lnTo>
                    <a:pt x="3674" y="7471"/>
                  </a:lnTo>
                  <a:lnTo>
                    <a:pt x="1491" y="5815"/>
                  </a:lnTo>
                  <a:lnTo>
                    <a:pt x="0" y="7610"/>
                  </a:lnTo>
                  <a:cubicBezTo>
                    <a:pt x="6" y="8685"/>
                    <a:pt x="12" y="9761"/>
                    <a:pt x="18" y="10836"/>
                  </a:cubicBezTo>
                  <a:close/>
                </a:path>
              </a:pathLst>
            </a:custGeom>
            <a:solidFill>
              <a:schemeClr val="bg1">
                <a:alpha val="20000"/>
              </a:schemeClr>
            </a:solidFill>
            <a:ln>
              <a:noFill/>
            </a:ln>
          </p:spPr>
          <p:txBody>
            <a:bodyPr vert="horz" wrap="square" lIns="68580" tIns="34290" rIns="68580" bIns="34290" numCol="1" anchor="t" anchorCtr="0" compatLnSpc="1"/>
            <a:lstStyle/>
            <a:p>
              <a:endParaRPr lang="zh-CN" altLang="en-US" sz="1015" dirty="0"/>
            </a:p>
          </p:txBody>
        </p:sp>
        <p:sp>
          <p:nvSpPr>
            <p:cNvPr id="29" name="Freeform 129"/>
            <p:cNvSpPr/>
            <p:nvPr/>
          </p:nvSpPr>
          <p:spPr bwMode="auto">
            <a:xfrm>
              <a:off x="7047175" y="1626250"/>
              <a:ext cx="1040488" cy="298013"/>
            </a:xfrm>
            <a:custGeom>
              <a:avLst/>
              <a:gdLst>
                <a:gd name="T0" fmla="*/ 0 w 412"/>
                <a:gd name="T1" fmla="*/ 0 h 108"/>
                <a:gd name="T2" fmla="*/ 332 w 412"/>
                <a:gd name="T3" fmla="*/ 19 h 108"/>
                <a:gd name="T4" fmla="*/ 412 w 412"/>
                <a:gd name="T5" fmla="*/ 108 h 108"/>
                <a:gd name="T6" fmla="*/ 116 w 412"/>
                <a:gd name="T7" fmla="*/ 89 h 108"/>
                <a:gd name="T8" fmla="*/ 0 w 412"/>
                <a:gd name="T9" fmla="*/ 0 h 108"/>
              </a:gdLst>
              <a:ahLst/>
              <a:cxnLst>
                <a:cxn ang="0">
                  <a:pos x="T0" y="T1"/>
                </a:cxn>
                <a:cxn ang="0">
                  <a:pos x="T2" y="T3"/>
                </a:cxn>
                <a:cxn ang="0">
                  <a:pos x="T4" y="T5"/>
                </a:cxn>
                <a:cxn ang="0">
                  <a:pos x="T6" y="T7"/>
                </a:cxn>
                <a:cxn ang="0">
                  <a:pos x="T8" y="T9"/>
                </a:cxn>
              </a:cxnLst>
              <a:rect l="0" t="0" r="r" b="b"/>
              <a:pathLst>
                <a:path w="412" h="108">
                  <a:moveTo>
                    <a:pt x="0" y="0"/>
                  </a:moveTo>
                  <a:lnTo>
                    <a:pt x="332" y="19"/>
                  </a:lnTo>
                  <a:lnTo>
                    <a:pt x="412" y="108"/>
                  </a:lnTo>
                  <a:lnTo>
                    <a:pt x="116" y="89"/>
                  </a:lnTo>
                  <a:lnTo>
                    <a:pt x="0" y="0"/>
                  </a:lnTo>
                  <a:close/>
                </a:path>
              </a:pathLst>
            </a:custGeom>
            <a:solidFill>
              <a:schemeClr val="bg1">
                <a:alpha val="50000"/>
              </a:schemeClr>
            </a:solidFill>
            <a:ln>
              <a:noFill/>
            </a:ln>
          </p:spPr>
          <p:txBody>
            <a:bodyPr vert="horz" wrap="square" lIns="68580" tIns="34290" rIns="68580" bIns="34290" numCol="1" anchor="t" anchorCtr="0" compatLnSpc="1"/>
            <a:lstStyle/>
            <a:p>
              <a:endParaRPr lang="zh-CN" altLang="en-US" sz="1015"/>
            </a:p>
          </p:txBody>
        </p:sp>
        <p:sp>
          <p:nvSpPr>
            <p:cNvPr id="30" name="Freeform 130"/>
            <p:cNvSpPr/>
            <p:nvPr/>
          </p:nvSpPr>
          <p:spPr bwMode="auto">
            <a:xfrm>
              <a:off x="5882940" y="2073270"/>
              <a:ext cx="878859" cy="888519"/>
            </a:xfrm>
            <a:custGeom>
              <a:avLst/>
              <a:gdLst>
                <a:gd name="T0" fmla="*/ 0 w 348"/>
                <a:gd name="T1" fmla="*/ 0 h 322"/>
                <a:gd name="T2" fmla="*/ 298 w 348"/>
                <a:gd name="T3" fmla="*/ 155 h 322"/>
                <a:gd name="T4" fmla="*/ 348 w 348"/>
                <a:gd name="T5" fmla="*/ 322 h 322"/>
                <a:gd name="T6" fmla="*/ 31 w 348"/>
                <a:gd name="T7" fmla="*/ 158 h 322"/>
                <a:gd name="T8" fmla="*/ 0 w 348"/>
                <a:gd name="T9" fmla="*/ 0 h 322"/>
              </a:gdLst>
              <a:ahLst/>
              <a:cxnLst>
                <a:cxn ang="0">
                  <a:pos x="T0" y="T1"/>
                </a:cxn>
                <a:cxn ang="0">
                  <a:pos x="T2" y="T3"/>
                </a:cxn>
                <a:cxn ang="0">
                  <a:pos x="T4" y="T5"/>
                </a:cxn>
                <a:cxn ang="0">
                  <a:pos x="T6" y="T7"/>
                </a:cxn>
                <a:cxn ang="0">
                  <a:pos x="T8" y="T9"/>
                </a:cxn>
              </a:cxnLst>
              <a:rect l="0" t="0" r="r" b="b"/>
              <a:pathLst>
                <a:path w="348" h="322">
                  <a:moveTo>
                    <a:pt x="0" y="0"/>
                  </a:moveTo>
                  <a:lnTo>
                    <a:pt x="298" y="155"/>
                  </a:lnTo>
                  <a:lnTo>
                    <a:pt x="348" y="322"/>
                  </a:lnTo>
                  <a:lnTo>
                    <a:pt x="31" y="158"/>
                  </a:lnTo>
                  <a:lnTo>
                    <a:pt x="0" y="0"/>
                  </a:lnTo>
                  <a:close/>
                </a:path>
              </a:pathLst>
            </a:custGeom>
            <a:solidFill>
              <a:schemeClr val="bg1">
                <a:alpha val="50000"/>
              </a:schemeClr>
            </a:solidFill>
            <a:ln>
              <a:noFill/>
            </a:ln>
          </p:spPr>
          <p:txBody>
            <a:bodyPr vert="horz" wrap="square" lIns="68580" tIns="34290" rIns="68580" bIns="34290" numCol="1" anchor="t" anchorCtr="0" compatLnSpc="1"/>
            <a:lstStyle/>
            <a:p>
              <a:endParaRPr lang="zh-CN" altLang="en-US" sz="1015"/>
            </a:p>
          </p:txBody>
        </p:sp>
        <p:sp>
          <p:nvSpPr>
            <p:cNvPr id="31" name="Rectangle 131"/>
            <p:cNvSpPr>
              <a:spLocks noChangeArrowheads="1"/>
            </p:cNvSpPr>
            <p:nvPr/>
          </p:nvSpPr>
          <p:spPr bwMode="auto">
            <a:xfrm>
              <a:off x="-11014" y="2533650"/>
              <a:ext cx="5386367" cy="836528"/>
            </a:xfrm>
            <a:prstGeom prst="rect">
              <a:avLst/>
            </a:prstGeom>
            <a:solidFill>
              <a:schemeClr val="bg1">
                <a:alpha val="35000"/>
              </a:schemeClr>
            </a:solidFill>
            <a:ln>
              <a:noFill/>
            </a:ln>
          </p:spPr>
          <p:txBody>
            <a:bodyPr vert="horz" wrap="square" lIns="68580" tIns="34290" rIns="68580" bIns="34290" numCol="1" anchor="t" anchorCtr="0" compatLnSpc="1"/>
            <a:lstStyle/>
            <a:p>
              <a:endParaRPr lang="zh-CN" altLang="en-US" sz="1015"/>
            </a:p>
          </p:txBody>
        </p:sp>
      </p:grpSp>
      <p:grpSp>
        <p:nvGrpSpPr>
          <p:cNvPr id="7" name="组合 6"/>
          <p:cNvGrpSpPr/>
          <p:nvPr/>
        </p:nvGrpSpPr>
        <p:grpSpPr>
          <a:xfrm>
            <a:off x="6418038" y="3152993"/>
            <a:ext cx="631372" cy="631372"/>
            <a:chOff x="6418038" y="3152993"/>
            <a:chExt cx="631372" cy="631372"/>
          </a:xfrm>
        </p:grpSpPr>
        <p:sp>
          <p:nvSpPr>
            <p:cNvPr id="18" name="椭圆 17"/>
            <p:cNvSpPr/>
            <p:nvPr/>
          </p:nvSpPr>
          <p:spPr>
            <a:xfrm>
              <a:off x="6418038" y="3152993"/>
              <a:ext cx="631372" cy="63137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8" descr="C:\Users\iamisis\Desktop\MetroStation_2.0_XiaZaiBa\metrostation_by_yankoa-d312tty\PNG\Network\Blue\MB_0036_search.png"/>
            <p:cNvPicPr>
              <a:picLocks noChangeAspect="1" noChangeArrowheads="1"/>
            </p:cNvPicPr>
            <p:nvPr/>
          </p:nvPicPr>
          <p:blipFill>
            <a:blip r:embed="rId6" cstate="print">
              <a:biLevel thresh="50000"/>
              <a:extLst>
                <a:ext uri="{28A0092B-C50C-407E-A947-70E740481C1C}">
                  <a14:useLocalDpi xmlns:a14="http://schemas.microsoft.com/office/drawing/2010/main" val="0"/>
                </a:ext>
              </a:extLst>
            </a:blip>
            <a:srcRect/>
            <a:stretch>
              <a:fillRect/>
            </a:stretch>
          </p:blipFill>
          <p:spPr bwMode="auto">
            <a:xfrm>
              <a:off x="6492951" y="3232879"/>
              <a:ext cx="475372" cy="4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7161895" y="3152993"/>
            <a:ext cx="631372" cy="631372"/>
            <a:chOff x="7161895" y="3152993"/>
            <a:chExt cx="631372" cy="631372"/>
          </a:xfrm>
        </p:grpSpPr>
        <p:sp>
          <p:nvSpPr>
            <p:cNvPr id="19" name="椭圆 18"/>
            <p:cNvSpPr/>
            <p:nvPr/>
          </p:nvSpPr>
          <p:spPr>
            <a:xfrm>
              <a:off x="7161895" y="3152993"/>
              <a:ext cx="631372" cy="63137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7" descr="C:\Users\iamisis\Desktop\MetroStation_2.0_XiaZaiBa\metrostation_by_yankoa-d312tty\PNG\Suites\Blue\MB_0029_programs.png"/>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rcRect/>
            <a:stretch>
              <a:fillRect/>
            </a:stretch>
          </p:blipFill>
          <p:spPr bwMode="auto">
            <a:xfrm>
              <a:off x="7241781" y="3244057"/>
              <a:ext cx="471600" cy="47160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3"/>
          <p:cNvSpPr>
            <a:spLocks noGrp="1"/>
          </p:cNvSpPr>
          <p:nvPr>
            <p:ph type="ctrTitle"/>
          </p:nvPr>
        </p:nvSpPr>
        <p:spPr>
          <a:xfrm>
            <a:off x="261825" y="2451787"/>
            <a:ext cx="5064085" cy="894881"/>
          </a:xfrm>
        </p:spPr>
        <p:txBody>
          <a:bodyPr>
            <a:noAutofit/>
          </a:bodyPr>
          <a:lstStyle/>
          <a:p>
            <a:r>
              <a:rPr lang="zh-CN" altLang="en-US" sz="5400" b="1" cap="all" dirty="0">
                <a:solidFill>
                  <a:schemeClr val="bg1"/>
                </a:solidFill>
                <a:latin typeface="微软雅黑" panose="020B0503020204020204" pitchFamily="34" charset="-122"/>
                <a:ea typeface="微软雅黑" panose="020B0503020204020204" pitchFamily="34" charset="-122"/>
              </a:rPr>
              <a:t>感谢您的聆听</a:t>
            </a:r>
            <a:endParaRPr lang="en-US" sz="4400" b="1" cap="all"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down)">
                                      <p:cBhvr>
                                        <p:cTn id="12" dur="500"/>
                                        <p:tgtEl>
                                          <p:spTgt spid="47"/>
                                        </p:tgtEl>
                                      </p:cBhvr>
                                    </p:animEffect>
                                  </p:childTnLst>
                                </p:cTn>
                              </p:par>
                              <p:par>
                                <p:cTn id="13" presetID="2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ppt_w</p:attrName>
                                        </p:attrNameLst>
                                      </p:cBhvr>
                                      <p:tavLst>
                                        <p:tav tm="0">
                                          <p:val>
                                            <p:fltVal val="0"/>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animEffect transition="in" filter="fade">
                                      <p:cBhvr>
                                        <p:cTn id="21" dur="250"/>
                                        <p:tgtEl>
                                          <p:spTgt spid="6"/>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fill="hold"/>
                                        <p:tgtEl>
                                          <p:spTgt spid="7"/>
                                        </p:tgtEl>
                                        <p:attrNameLst>
                                          <p:attrName>ppt_w</p:attrName>
                                        </p:attrNameLst>
                                      </p:cBhvr>
                                      <p:tavLst>
                                        <p:tav tm="0">
                                          <p:val>
                                            <p:fltVal val="0"/>
                                          </p:val>
                                        </p:tav>
                                        <p:tav tm="100000">
                                          <p:val>
                                            <p:strVal val="#ppt_w"/>
                                          </p:val>
                                        </p:tav>
                                      </p:tavLst>
                                    </p:anim>
                                    <p:anim calcmode="lin" valueType="num">
                                      <p:cBhvr>
                                        <p:cTn id="26" dur="250" fill="hold"/>
                                        <p:tgtEl>
                                          <p:spTgt spid="7"/>
                                        </p:tgtEl>
                                        <p:attrNameLst>
                                          <p:attrName>ppt_h</p:attrName>
                                        </p:attrNameLst>
                                      </p:cBhvr>
                                      <p:tavLst>
                                        <p:tav tm="0">
                                          <p:val>
                                            <p:fltVal val="0"/>
                                          </p:val>
                                        </p:tav>
                                        <p:tav tm="100000">
                                          <p:val>
                                            <p:strVal val="#ppt_h"/>
                                          </p:val>
                                        </p:tav>
                                      </p:tavLst>
                                    </p:anim>
                                    <p:animEffect transition="in" filter="fade">
                                      <p:cBhvr>
                                        <p:cTn id="27" dur="250"/>
                                        <p:tgtEl>
                                          <p:spTgt spid="7"/>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250" fill="hold"/>
                                        <p:tgtEl>
                                          <p:spTgt spid="8"/>
                                        </p:tgtEl>
                                        <p:attrNameLst>
                                          <p:attrName>ppt_w</p:attrName>
                                        </p:attrNameLst>
                                      </p:cBhvr>
                                      <p:tavLst>
                                        <p:tav tm="0">
                                          <p:val>
                                            <p:fltVal val="0"/>
                                          </p:val>
                                        </p:tav>
                                        <p:tav tm="100000">
                                          <p:val>
                                            <p:strVal val="#ppt_w"/>
                                          </p:val>
                                        </p:tav>
                                      </p:tavLst>
                                    </p:anim>
                                    <p:anim calcmode="lin" valueType="num">
                                      <p:cBhvr>
                                        <p:cTn id="32" dur="250" fill="hold"/>
                                        <p:tgtEl>
                                          <p:spTgt spid="8"/>
                                        </p:tgtEl>
                                        <p:attrNameLst>
                                          <p:attrName>ppt_h</p:attrName>
                                        </p:attrNameLst>
                                      </p:cBhvr>
                                      <p:tavLst>
                                        <p:tav tm="0">
                                          <p:val>
                                            <p:fltVal val="0"/>
                                          </p:val>
                                        </p:tav>
                                        <p:tav tm="100000">
                                          <p:val>
                                            <p:strVal val="#ppt_h"/>
                                          </p:val>
                                        </p:tav>
                                      </p:tavLst>
                                    </p:anim>
                                    <p:animEffect transition="in" filter="fade">
                                      <p:cBhvr>
                                        <p:cTn id="33" dur="250"/>
                                        <p:tgtEl>
                                          <p:spTgt spid="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250" fill="hold"/>
                                        <p:tgtEl>
                                          <p:spTgt spid="9"/>
                                        </p:tgtEl>
                                        <p:attrNameLst>
                                          <p:attrName>ppt_w</p:attrName>
                                        </p:attrNameLst>
                                      </p:cBhvr>
                                      <p:tavLst>
                                        <p:tav tm="0">
                                          <p:val>
                                            <p:fltVal val="0"/>
                                          </p:val>
                                        </p:tav>
                                        <p:tav tm="100000">
                                          <p:val>
                                            <p:strVal val="#ppt_w"/>
                                          </p:val>
                                        </p:tav>
                                      </p:tavLst>
                                    </p:anim>
                                    <p:anim calcmode="lin" valueType="num">
                                      <p:cBhvr>
                                        <p:cTn id="38" dur="250" fill="hold"/>
                                        <p:tgtEl>
                                          <p:spTgt spid="9"/>
                                        </p:tgtEl>
                                        <p:attrNameLst>
                                          <p:attrName>ppt_h</p:attrName>
                                        </p:attrNameLst>
                                      </p:cBhvr>
                                      <p:tavLst>
                                        <p:tav tm="0">
                                          <p:val>
                                            <p:fltVal val="0"/>
                                          </p:val>
                                        </p:tav>
                                        <p:tav tm="100000">
                                          <p:val>
                                            <p:strVal val="#ppt_h"/>
                                          </p:val>
                                        </p:tav>
                                      </p:tavLst>
                                    </p:anim>
                                    <p:animEffect transition="in" filter="fade">
                                      <p:cBhvr>
                                        <p:cTn id="39" dur="250"/>
                                        <p:tgtEl>
                                          <p:spTgt spid="9"/>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015" y="336550"/>
            <a:ext cx="2066290" cy="583565"/>
          </a:xfrm>
          <a:prstGeom prst="rect">
            <a:avLst/>
          </a:prstGeom>
          <a:noFill/>
        </p:spPr>
        <p:txBody>
          <a:bodyPr wrap="square" rtlCol="0">
            <a:spAutoFit/>
          </a:bodyPr>
          <a:lstStyle/>
          <a:p>
            <a:r>
              <a:rPr lang="zh-CN" altLang="en-US" sz="3200">
                <a:solidFill>
                  <a:schemeClr val="tx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小组分工</a:t>
            </a:r>
          </a:p>
        </p:txBody>
      </p:sp>
      <p:sp>
        <p:nvSpPr>
          <p:cNvPr id="3" name="文本框 2"/>
          <p:cNvSpPr txBox="1"/>
          <p:nvPr/>
        </p:nvSpPr>
        <p:spPr>
          <a:xfrm>
            <a:off x="683895" y="1025525"/>
            <a:ext cx="5756910" cy="3415030"/>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cs typeface="宋体" panose="02010600030101010101" pitchFamily="2" charset="-122"/>
              </a:rPr>
              <a:t>杨晓璇、林晓铃：</a:t>
            </a:r>
          </a:p>
          <a:p>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主要负责树莓派环境的搭建、完成人脸识别的调用、修改编写相关代码如人脸识别调用代码、利用树莓派蓝牙功能发送串口数据等；</a:t>
            </a:r>
          </a:p>
          <a:p>
            <a:r>
              <a:rPr lang="zh-CN" altLang="en-US" sz="2400" b="1" dirty="0">
                <a:latin typeface="宋体" panose="02010600030101010101" pitchFamily="2" charset="-122"/>
                <a:ea typeface="宋体" panose="02010600030101010101" pitchFamily="2" charset="-122"/>
                <a:cs typeface="宋体" panose="02010600030101010101" pitchFamily="2" charset="-122"/>
              </a:rPr>
              <a:t>王华怡、冯韵：</a:t>
            </a:r>
          </a:p>
          <a:p>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完成</a:t>
            </a:r>
            <a:r>
              <a:rPr lang="en-US" altLang="zh-CN" sz="2400" dirty="0">
                <a:latin typeface="宋体" panose="02010600030101010101" pitchFamily="2" charset="-122"/>
                <a:ea typeface="宋体" panose="02010600030101010101" pitchFamily="2" charset="-122"/>
                <a:cs typeface="宋体" panose="02010600030101010101" pitchFamily="2" charset="-122"/>
              </a:rPr>
              <a:t>Arduino</a:t>
            </a:r>
            <a:r>
              <a:rPr lang="zh-CN" altLang="en-US" sz="2400" dirty="0">
                <a:latin typeface="宋体" panose="02010600030101010101" pitchFamily="2" charset="-122"/>
                <a:ea typeface="宋体" panose="02010600030101010101" pitchFamily="2" charset="-122"/>
                <a:cs typeface="宋体" panose="02010600030101010101" pitchFamily="2" charset="-122"/>
              </a:rPr>
              <a:t>控制代码的烧录、为</a:t>
            </a:r>
            <a:r>
              <a:rPr lang="en-US" altLang="zh-CN" sz="2400" dirty="0">
                <a:latin typeface="宋体" panose="02010600030101010101" pitchFamily="2" charset="-122"/>
                <a:ea typeface="宋体" panose="02010600030101010101" pitchFamily="2" charset="-122"/>
                <a:cs typeface="宋体" panose="02010600030101010101" pitchFamily="2" charset="-122"/>
              </a:rPr>
              <a:t>Arduino</a:t>
            </a:r>
            <a:r>
              <a:rPr lang="zh-CN" altLang="en-US" sz="2400" dirty="0">
                <a:latin typeface="宋体" panose="02010600030101010101" pitchFamily="2" charset="-122"/>
                <a:ea typeface="宋体" panose="02010600030101010101" pitchFamily="2" charset="-122"/>
                <a:cs typeface="宋体" panose="02010600030101010101" pitchFamily="2" charset="-122"/>
              </a:rPr>
              <a:t>接入蓝牙外设、创建</a:t>
            </a:r>
            <a:r>
              <a:rPr lang="en-US" altLang="zh-CN" sz="2400" dirty="0">
                <a:latin typeface="宋体" panose="02010600030101010101" pitchFamily="2" charset="-122"/>
                <a:ea typeface="宋体" panose="02010600030101010101" pitchFamily="2" charset="-122"/>
                <a:cs typeface="宋体" panose="02010600030101010101" pitchFamily="2" charset="-122"/>
              </a:rPr>
              <a:t>API</a:t>
            </a:r>
            <a:r>
              <a:rPr lang="zh-CN" altLang="en-US" sz="2400" dirty="0">
                <a:latin typeface="宋体" panose="02010600030101010101" pitchFamily="2" charset="-122"/>
                <a:ea typeface="宋体" panose="02010600030101010101" pitchFamily="2" charset="-122"/>
                <a:cs typeface="宋体" panose="02010600030101010101" pitchFamily="2" charset="-122"/>
              </a:rPr>
              <a:t>人脸库、连接舵机线路图。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17420" y="2267585"/>
            <a:ext cx="4297680" cy="645160"/>
          </a:xfrm>
          <a:prstGeom prst="rect">
            <a:avLst/>
          </a:prstGeom>
          <a:noFill/>
        </p:spPr>
        <p:txBody>
          <a:bodyPr wrap="none" rtlCol="0">
            <a:spAutoFit/>
          </a:bodyPr>
          <a:lstStyle/>
          <a:p>
            <a:r>
              <a:rPr lang="zh-CN" altLang="en-US" sz="3600" dirty="0">
                <a:solidFill>
                  <a:schemeClr val="accent1"/>
                </a:solidFill>
                <a:effectLst>
                  <a:outerShdw blurRad="38100" dist="25400" dir="5400000" algn="ctr" rotWithShape="0">
                    <a:srgbClr val="6E747A">
                      <a:alpha val="43000"/>
                    </a:srgbClr>
                  </a:outerShdw>
                </a:effectLst>
              </a:rPr>
              <a:t>第一部分：功能要求</a:t>
            </a:r>
            <a:endParaRPr lang="en-US" altLang="zh-CN" sz="3600" dirty="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95361" y="405589"/>
            <a:ext cx="2791405" cy="73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23786" rIns="68580" bIns="0" numCol="1" anchor="ctr" anchorCtr="0" compatLnSpc="1">
            <a:spAutoFit/>
          </a:bodyPr>
          <a:lstStyle/>
          <a:p>
            <a:pPr indent="344170" eaLnBrk="0" fontAlgn="base" hangingPunct="0">
              <a:spcBef>
                <a:spcPct val="0"/>
              </a:spcBef>
              <a:spcAft>
                <a:spcPct val="0"/>
              </a:spcAft>
            </a:pPr>
            <a:r>
              <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rPr>
              <a:t>一、功能要求</a:t>
            </a:r>
          </a:p>
          <a:p>
            <a:pPr indent="344170" eaLnBrk="0" fontAlgn="base" hangingPunct="0">
              <a:spcBef>
                <a:spcPct val="0"/>
              </a:spcBef>
              <a:spcAft>
                <a:spcPct val="0"/>
              </a:spcAft>
            </a:pPr>
            <a:endPar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endParaRPr>
          </a:p>
        </p:txBody>
      </p:sp>
      <p:sp>
        <p:nvSpPr>
          <p:cNvPr id="9" name="矩形 8"/>
          <p:cNvSpPr/>
          <p:nvPr/>
        </p:nvSpPr>
        <p:spPr>
          <a:xfrm>
            <a:off x="395605" y="1353185"/>
            <a:ext cx="5109210" cy="2306955"/>
          </a:xfrm>
          <a:prstGeom prst="rect">
            <a:avLst/>
          </a:prstGeom>
        </p:spPr>
        <p:txBody>
          <a:bodyPr wrap="square">
            <a:spAutoFit/>
          </a:bodyPr>
          <a:lstStyle/>
          <a:p>
            <a:pPr>
              <a:lnSpc>
                <a:spcPct val="150000"/>
              </a:lnSpc>
            </a:pPr>
            <a:r>
              <a:rPr lang="en-US" altLang="zh-CN" sz="24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1</a:t>
            </a:r>
            <a:r>
              <a:rPr lang="zh-CN" altLang="en-US" sz="24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、人脸识别；</a:t>
            </a:r>
          </a:p>
          <a:p>
            <a:pPr>
              <a:lnSpc>
                <a:spcPct val="150000"/>
              </a:lnSpc>
            </a:pPr>
            <a:r>
              <a:rPr lang="en-US" altLang="zh-CN" sz="24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2</a:t>
            </a:r>
            <a:r>
              <a:rPr lang="zh-CN" altLang="en-US" sz="24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、能够完成人脸信息比对甄别，根据人脸信息比对的结果完成开关门动作（由舵机模拟该过程）；</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17420" y="2267585"/>
            <a:ext cx="4297680" cy="645160"/>
          </a:xfrm>
          <a:prstGeom prst="rect">
            <a:avLst/>
          </a:prstGeom>
          <a:noFill/>
        </p:spPr>
        <p:txBody>
          <a:bodyPr wrap="none" rtlCol="0">
            <a:spAutoFit/>
          </a:bodyPr>
          <a:lstStyle/>
          <a:p>
            <a:r>
              <a:rPr lang="zh-CN" altLang="en-US" sz="3600">
                <a:solidFill>
                  <a:schemeClr val="accent1"/>
                </a:solidFill>
                <a:effectLst>
                  <a:outerShdw blurRad="38100" dist="25400" dir="5400000" algn="ctr" rotWithShape="0">
                    <a:srgbClr val="6E747A">
                      <a:alpha val="43000"/>
                    </a:srgbClr>
                  </a:outerShdw>
                </a:effectLst>
              </a:rPr>
              <a:t>第二部分：设计思路</a:t>
            </a:r>
            <a:endParaRPr lang="en-US" altLang="zh-CN" sz="36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395361" y="559576"/>
            <a:ext cx="2791405" cy="430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23786" rIns="68580" bIns="0" numCol="1" anchor="ctr" anchorCtr="0" compatLnSpc="1">
            <a:spAutoFit/>
          </a:bodyPr>
          <a:lstStyle/>
          <a:p>
            <a:pPr indent="344170" eaLnBrk="0" fontAlgn="base" hangingPunct="0">
              <a:spcBef>
                <a:spcPct val="0"/>
              </a:spcBef>
              <a:spcAft>
                <a:spcPct val="0"/>
              </a:spcAft>
            </a:pPr>
            <a:endPar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endParaRPr>
          </a:p>
        </p:txBody>
      </p:sp>
      <p:sp>
        <p:nvSpPr>
          <p:cNvPr id="18" name="矩形 17"/>
          <p:cNvSpPr/>
          <p:nvPr/>
        </p:nvSpPr>
        <p:spPr>
          <a:xfrm>
            <a:off x="1057910" y="1351915"/>
            <a:ext cx="2867025" cy="3415030"/>
          </a:xfrm>
          <a:prstGeom prst="rect">
            <a:avLst/>
          </a:prstGeom>
        </p:spPr>
        <p:txBody>
          <a:bodyPr wrap="square">
            <a:spAutoFit/>
          </a:bodyPr>
          <a:lstStyle/>
          <a:p>
            <a:pPr>
              <a:lnSpc>
                <a:spcPct val="150000"/>
              </a:lnSpc>
            </a:pPr>
            <a:r>
              <a:rPr lang="en-US" sz="18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1</a:t>
            </a:r>
            <a:r>
              <a:rPr lang="zh-CN" altLang="en-US" sz="18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、调用百度智能云提供的人脸识别服务构建人脸库并实现人脸识别功能；</a:t>
            </a:r>
          </a:p>
          <a:p>
            <a:pPr>
              <a:lnSpc>
                <a:spcPct val="150000"/>
              </a:lnSpc>
            </a:pPr>
            <a:r>
              <a:rPr lang="en-US" altLang="zh-CN" sz="18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2</a:t>
            </a:r>
            <a:r>
              <a:rPr lang="zh-CN" altLang="en-US" sz="18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、利用舵机模拟开关门场景；</a:t>
            </a:r>
          </a:p>
          <a:p>
            <a:pPr>
              <a:lnSpc>
                <a:spcPct val="150000"/>
              </a:lnSpc>
            </a:pPr>
            <a:r>
              <a:rPr lang="en-US" altLang="zh-CN" sz="18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3</a:t>
            </a:r>
            <a:r>
              <a:rPr lang="zh-CN" altLang="en-US" sz="18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18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ea"/>
              </a:rPr>
              <a:t>利用树莓派的蓝牙功能向</a:t>
            </a:r>
            <a:r>
              <a:rPr lang="en-US" altLang="zh-CN" sz="18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ea"/>
              </a:rPr>
              <a:t>Arduino</a:t>
            </a:r>
            <a:r>
              <a:rPr lang="zh-CN" altLang="en-US" sz="1800" dirty="0">
                <a:solidFill>
                  <a:schemeClr val="tx1">
                    <a:lumMod val="50000"/>
                    <a:lumOff val="50000"/>
                  </a:schemeClr>
                </a:solidFill>
                <a:latin typeface="宋体" panose="02010600030101010101" pitchFamily="2" charset="-122"/>
                <a:ea typeface="宋体" panose="02010600030101010101" pitchFamily="2" charset="-122"/>
                <a:cs typeface="宋体" panose="02010600030101010101" pitchFamily="2" charset="-122"/>
                <a:sym typeface="+mn-ea"/>
              </a:rPr>
              <a:t>传输数据控制舵机；</a:t>
            </a:r>
          </a:p>
        </p:txBody>
      </p:sp>
      <p:sp>
        <p:nvSpPr>
          <p:cNvPr id="5" name="Rectangle 2"/>
          <p:cNvSpPr>
            <a:spLocks noChangeArrowheads="1"/>
          </p:cNvSpPr>
          <p:nvPr/>
        </p:nvSpPr>
        <p:spPr bwMode="auto">
          <a:xfrm>
            <a:off x="395361" y="405589"/>
            <a:ext cx="2791405" cy="73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23786" rIns="68580" bIns="0" numCol="1" anchor="ctr" anchorCtr="0" compatLnSpc="1">
            <a:spAutoFit/>
          </a:bodyPr>
          <a:lstStyle/>
          <a:p>
            <a:pPr indent="344170" eaLnBrk="0" fontAlgn="base" hangingPunct="0">
              <a:spcBef>
                <a:spcPct val="0"/>
              </a:spcBef>
              <a:spcAft>
                <a:spcPct val="0"/>
              </a:spcAft>
            </a:pPr>
            <a:r>
              <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rPr>
              <a:t>一、总体设计</a:t>
            </a:r>
          </a:p>
          <a:p>
            <a:pPr indent="344170" eaLnBrk="0" fontAlgn="base" hangingPunct="0">
              <a:spcBef>
                <a:spcPct val="0"/>
              </a:spcBef>
              <a:spcAft>
                <a:spcPct val="0"/>
              </a:spcAft>
            </a:pPr>
            <a:endPar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endParaRPr>
          </a:p>
        </p:txBody>
      </p:sp>
      <p:pic>
        <p:nvPicPr>
          <p:cNvPr id="4097" name="内容占位符 1" descr="嵌入"/>
          <p:cNvPicPr>
            <a:picLocks noGrp="1" noChangeAspect="1"/>
          </p:cNvPicPr>
          <p:nvPr>
            <p:custDataLst>
              <p:tags r:id="rId1"/>
            </p:custDataLst>
          </p:nvPr>
        </p:nvPicPr>
        <p:blipFill>
          <a:blip r:embed="rId3"/>
          <a:stretch>
            <a:fillRect/>
          </a:stretch>
        </p:blipFill>
        <p:spPr>
          <a:xfrm>
            <a:off x="3960495" y="1439545"/>
            <a:ext cx="4966335" cy="28321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杜邦线">
            <a:extLst>
              <a:ext uri="{FF2B5EF4-FFF2-40B4-BE49-F238E27FC236}">
                <a16:creationId xmlns:a16="http://schemas.microsoft.com/office/drawing/2014/main" id="{E900DABC-A794-4C85-80D8-E156B8493C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6312" t="8539" r="25403" b="5655"/>
          <a:stretch>
            <a:fillRect/>
          </a:stretch>
        </p:blipFill>
        <p:spPr bwMode="auto">
          <a:xfrm>
            <a:off x="345796" y="1103160"/>
            <a:ext cx="1939957" cy="149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舵机">
            <a:extLst>
              <a:ext uri="{FF2B5EF4-FFF2-40B4-BE49-F238E27FC236}">
                <a16:creationId xmlns:a16="http://schemas.microsoft.com/office/drawing/2014/main" id="{35A446E9-C1E6-437F-94C9-5A3E2CD8782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01" t="32531" r="6729" b="16235"/>
          <a:stretch/>
        </p:blipFill>
        <p:spPr bwMode="auto">
          <a:xfrm>
            <a:off x="2589223" y="1209900"/>
            <a:ext cx="1820636" cy="139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蓝牙">
            <a:extLst>
              <a:ext uri="{FF2B5EF4-FFF2-40B4-BE49-F238E27FC236}">
                <a16:creationId xmlns:a16="http://schemas.microsoft.com/office/drawing/2014/main" id="{FD217672-0506-4286-B251-127FFC817F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6" t="39312" r="7301" b="16265"/>
          <a:stretch/>
        </p:blipFill>
        <p:spPr bwMode="auto">
          <a:xfrm>
            <a:off x="4715255" y="1359657"/>
            <a:ext cx="1923692" cy="124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Arduino">
            <a:extLst>
              <a:ext uri="{FF2B5EF4-FFF2-40B4-BE49-F238E27FC236}">
                <a16:creationId xmlns:a16="http://schemas.microsoft.com/office/drawing/2014/main" id="{5F2691A2-C760-409F-8EDC-5B5240D83D8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13" t="12903" r="18172" b="9739"/>
          <a:stretch/>
        </p:blipFill>
        <p:spPr bwMode="auto">
          <a:xfrm>
            <a:off x="485947" y="2944816"/>
            <a:ext cx="260826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摄像头">
            <a:extLst>
              <a:ext uri="{FF2B5EF4-FFF2-40B4-BE49-F238E27FC236}">
                <a16:creationId xmlns:a16="http://schemas.microsoft.com/office/drawing/2014/main" id="{B8C407C8-7322-4C91-9D4A-3FB1B7DAE22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7521" t="15083" r="32102" b="5953"/>
          <a:stretch/>
        </p:blipFill>
        <p:spPr bwMode="auto">
          <a:xfrm>
            <a:off x="8050052" y="2111007"/>
            <a:ext cx="880532" cy="2605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树莓派">
            <a:extLst>
              <a:ext uri="{FF2B5EF4-FFF2-40B4-BE49-F238E27FC236}">
                <a16:creationId xmlns:a16="http://schemas.microsoft.com/office/drawing/2014/main" id="{75476A34-00EE-4D8E-A07D-E13C83F6677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938" t="23885" r="31603" b="18705"/>
          <a:stretch/>
        </p:blipFill>
        <p:spPr bwMode="auto">
          <a:xfrm>
            <a:off x="3351895" y="3018787"/>
            <a:ext cx="2726719" cy="169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71A13263-8285-4F49-A6C5-CD5E6C67C46C}"/>
              </a:ext>
            </a:extLst>
          </p:cNvPr>
          <p:cNvPicPr>
            <a:picLocks noChangeAspect="1"/>
          </p:cNvPicPr>
          <p:nvPr/>
        </p:nvPicPr>
        <p:blipFill rotWithShape="1">
          <a:blip r:embed="rId8"/>
          <a:srcRect l="1387" t="5860" r="12284" b="37270"/>
          <a:stretch/>
        </p:blipFill>
        <p:spPr>
          <a:xfrm rot="16200000">
            <a:off x="6185106" y="3072348"/>
            <a:ext cx="1795312" cy="1492924"/>
          </a:xfrm>
          <a:prstGeom prst="rect">
            <a:avLst/>
          </a:prstGeom>
        </p:spPr>
      </p:pic>
      <p:sp>
        <p:nvSpPr>
          <p:cNvPr id="10" name="矩形 9">
            <a:extLst>
              <a:ext uri="{FF2B5EF4-FFF2-40B4-BE49-F238E27FC236}">
                <a16:creationId xmlns:a16="http://schemas.microsoft.com/office/drawing/2014/main" id="{D640386E-C119-4361-BFD2-7B96ACD18292}"/>
              </a:ext>
            </a:extLst>
          </p:cNvPr>
          <p:cNvSpPr/>
          <p:nvPr/>
        </p:nvSpPr>
        <p:spPr>
          <a:xfrm>
            <a:off x="6944343" y="1516172"/>
            <a:ext cx="2621280" cy="338554"/>
          </a:xfrm>
          <a:prstGeom prst="rect">
            <a:avLst/>
          </a:prstGeom>
        </p:spPr>
        <p:txBody>
          <a:bodyPr wrap="square">
            <a:spAutoFit/>
          </a:bodyPr>
          <a:lstStyle/>
          <a:p>
            <a:r>
              <a:rPr lang="zh-CN" altLang="en-US" sz="1600" b="1" dirty="0">
                <a:latin typeface="宋体" panose="02010600030101010101" pitchFamily="2" charset="-122"/>
                <a:ea typeface="宋体" panose="02010600030101010101" pitchFamily="2" charset="-122"/>
                <a:cs typeface="宋体" panose="02010600030101010101" pitchFamily="2" charset="-122"/>
                <a:sym typeface="+mn-ea"/>
              </a:rPr>
              <a:t>实验器材：</a:t>
            </a:r>
            <a:endParaRPr lang="zh-CN" altLang="en-US" sz="160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04377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2000"/>
                                        <p:tgtEl>
                                          <p:spTgt spid="7"/>
                                        </p:tgtEl>
                                      </p:cBhvr>
                                    </p:animEffect>
                                  </p:childTnLst>
                                </p:cTn>
                              </p:par>
                            </p:childTnLst>
                          </p:cTn>
                        </p:par>
                        <p:par>
                          <p:cTn id="12" fill="hold">
                            <p:stCondLst>
                              <p:cond delay="25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3000"/>
                            </p:stCondLst>
                            <p:childTnLst>
                              <p:par>
                                <p:cTn id="17" presetID="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4000"/>
                            </p:stCondLst>
                            <p:childTnLst>
                              <p:par>
                                <p:cTn id="27" presetID="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par>
                          <p:cTn id="31" fill="hold">
                            <p:stCondLst>
                              <p:cond delay="4500"/>
                            </p:stCondLst>
                            <p:childTnLst>
                              <p:par>
                                <p:cTn id="32" presetID="3" presetClass="entr" presetSubtype="1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par>
                          <p:cTn id="35" fill="hold">
                            <p:stCondLst>
                              <p:cond delay="500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3DC988-4BBC-44BD-B4D0-C04997260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1615" y="1433874"/>
            <a:ext cx="4066126" cy="2999332"/>
          </a:xfrm>
          <a:prstGeom prst="rect">
            <a:avLst/>
          </a:prstGeom>
        </p:spPr>
      </p:pic>
      <p:sp>
        <p:nvSpPr>
          <p:cNvPr id="4" name="矩形 3">
            <a:extLst>
              <a:ext uri="{FF2B5EF4-FFF2-40B4-BE49-F238E27FC236}">
                <a16:creationId xmlns:a16="http://schemas.microsoft.com/office/drawing/2014/main" id="{44AC8F28-9B11-4B4C-81CD-BC8077F3D55D}"/>
              </a:ext>
            </a:extLst>
          </p:cNvPr>
          <p:cNvSpPr/>
          <p:nvPr/>
        </p:nvSpPr>
        <p:spPr>
          <a:xfrm>
            <a:off x="4996230" y="953532"/>
            <a:ext cx="2621280" cy="338554"/>
          </a:xfrm>
          <a:prstGeom prst="rect">
            <a:avLst/>
          </a:prstGeom>
        </p:spPr>
        <p:txBody>
          <a:bodyPr wrap="square">
            <a:spAutoFit/>
          </a:bodyPr>
          <a:lstStyle/>
          <a:p>
            <a:r>
              <a:rPr lang="zh-CN" altLang="en-US" sz="1600" b="1" dirty="0">
                <a:latin typeface="宋体" panose="02010600030101010101" pitchFamily="2" charset="-122"/>
                <a:ea typeface="宋体" panose="02010600030101010101" pitchFamily="2" charset="-122"/>
                <a:cs typeface="宋体" panose="02010600030101010101" pitchFamily="2" charset="-122"/>
                <a:sym typeface="+mn-ea"/>
              </a:rPr>
              <a:t>实验原理图：</a:t>
            </a:r>
            <a:endParaRPr lang="zh-CN" altLang="en-US" sz="160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pic>
        <p:nvPicPr>
          <p:cNvPr id="5" name="图片 4" descr="思路">
            <a:extLst>
              <a:ext uri="{FF2B5EF4-FFF2-40B4-BE49-F238E27FC236}">
                <a16:creationId xmlns:a16="http://schemas.microsoft.com/office/drawing/2014/main" id="{E813B3C1-19DF-492A-B154-FA59036306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5882" t="9135" r="10341" b="11209"/>
          <a:stretch>
            <a:fillRect/>
          </a:stretch>
        </p:blipFill>
        <p:spPr bwMode="auto">
          <a:xfrm>
            <a:off x="673854" y="1292086"/>
            <a:ext cx="2484422" cy="328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E860074-3DC5-4E71-AAA8-E6D13E3677BB}"/>
              </a:ext>
            </a:extLst>
          </p:cNvPr>
          <p:cNvSpPr/>
          <p:nvPr/>
        </p:nvSpPr>
        <p:spPr>
          <a:xfrm>
            <a:off x="673854" y="965998"/>
            <a:ext cx="2621280" cy="338554"/>
          </a:xfrm>
          <a:prstGeom prst="rect">
            <a:avLst/>
          </a:prstGeom>
        </p:spPr>
        <p:txBody>
          <a:bodyPr wrap="square">
            <a:spAutoFit/>
          </a:bodyPr>
          <a:lstStyle/>
          <a:p>
            <a:r>
              <a:rPr lang="zh-CN" altLang="en-US" sz="1600" b="1" dirty="0">
                <a:latin typeface="宋体" panose="02010600030101010101" pitchFamily="2" charset="-122"/>
                <a:ea typeface="宋体" panose="02010600030101010101" pitchFamily="2" charset="-122"/>
                <a:cs typeface="宋体" panose="02010600030101010101" pitchFamily="2" charset="-122"/>
                <a:sym typeface="+mn-ea"/>
              </a:rPr>
              <a:t>设计思想图：</a:t>
            </a:r>
            <a:endParaRPr lang="zh-CN" altLang="en-US" sz="160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85266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379095" y="433388"/>
            <a:ext cx="4773295" cy="104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23786" rIns="68580" bIns="0" numCol="1" anchor="ctr" anchorCtr="0" compatLnSpc="1">
            <a:spAutoFit/>
          </a:bodyPr>
          <a:lstStyle/>
          <a:p>
            <a:pPr indent="344170" eaLnBrk="0" fontAlgn="base" hangingPunct="0">
              <a:spcBef>
                <a:spcPct val="0"/>
              </a:spcBef>
              <a:spcAft>
                <a:spcPct val="0"/>
              </a:spcAft>
            </a:pPr>
            <a:r>
              <a:rPr lang="zh-CN" altLang="zh-CN" sz="2000" dirty="0">
                <a:solidFill>
                  <a:schemeClr val="bg1"/>
                </a:solidFill>
                <a:latin typeface="宋体" panose="02010600030101010101" pitchFamily="2" charset="-122"/>
                <a:ea typeface="宋体" panose="02010600030101010101" pitchFamily="2" charset="-122"/>
                <a:cs typeface="宋体" panose="02010600030101010101" pitchFamily="2" charset="-122"/>
              </a:rPr>
              <a:t>二、</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人脸识别</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API</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的注册与人脸库管理</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indent="344170" eaLnBrk="0" fontAlgn="base" hangingPunct="0">
              <a:spcBef>
                <a:spcPct val="0"/>
              </a:spcBef>
              <a:spcAft>
                <a:spcPct val="0"/>
              </a:spcAft>
            </a:pPr>
            <a:endPar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endParaRPr>
          </a:p>
          <a:p>
            <a:pPr indent="344170" eaLnBrk="0" fontAlgn="base" hangingPunct="0">
              <a:spcBef>
                <a:spcPct val="0"/>
              </a:spcBef>
              <a:spcAft>
                <a:spcPct val="0"/>
              </a:spcAft>
            </a:pPr>
            <a:endParaRPr lang="zh-CN" altLang="zh-CN" sz="2000" dirty="0">
              <a:solidFill>
                <a:schemeClr val="bg1"/>
              </a:solidFill>
              <a:latin typeface="方正正中黑简体" panose="02000000000000000000" pitchFamily="2" charset="-122"/>
              <a:ea typeface="方正正中黑简体" panose="02000000000000000000" pitchFamily="2" charset="-122"/>
              <a:cs typeface="Times New Roman" panose="02020603050405020304" pitchFamily="18" charset="0"/>
            </a:endParaRPr>
          </a:p>
        </p:txBody>
      </p:sp>
      <p:sp>
        <p:nvSpPr>
          <p:cNvPr id="12" name="矩形 11"/>
          <p:cNvSpPr/>
          <p:nvPr/>
        </p:nvSpPr>
        <p:spPr>
          <a:xfrm>
            <a:off x="615315" y="1170940"/>
            <a:ext cx="2621280" cy="3538220"/>
          </a:xfrm>
          <a:prstGeom prst="rect">
            <a:avLst/>
          </a:prstGeom>
        </p:spPr>
        <p:txBody>
          <a:bodyPr wrap="square">
            <a:spAutoFit/>
          </a:bodyPr>
          <a:lstStyle/>
          <a:p>
            <a:r>
              <a:rPr lang="zh-CN" altLang="en-US" sz="1600" b="1" dirty="0">
                <a:latin typeface="宋体" panose="02010600030101010101" pitchFamily="2" charset="-122"/>
                <a:ea typeface="宋体" panose="02010600030101010101" pitchFamily="2" charset="-122"/>
                <a:cs typeface="宋体" panose="02010600030101010101" pitchFamily="2" charset="-122"/>
                <a:sym typeface="+mn-ea"/>
              </a:rPr>
              <a:t>具体步骤：</a:t>
            </a: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、申请</a:t>
            </a:r>
            <a:r>
              <a:rPr lang="en-US" altLang="zh-CN" sz="1600" dirty="0" err="1">
                <a:latin typeface="宋体" panose="02010600030101010101" pitchFamily="2" charset="-122"/>
                <a:ea typeface="宋体" panose="02010600030101010101" pitchFamily="2" charset="-122"/>
                <a:cs typeface="宋体" panose="02010600030101010101" pitchFamily="2" charset="-122"/>
                <a:sym typeface="+mn-ea"/>
              </a:rPr>
              <a:t>AppID</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API Key</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sz="1600" dirty="0" err="1">
                <a:latin typeface="宋体" panose="02010600030101010101" pitchFamily="2" charset="-122"/>
                <a:ea typeface="宋体" panose="02010600030101010101" pitchFamily="2" charset="-122"/>
                <a:cs typeface="宋体" panose="02010600030101010101" pitchFamily="2" charset="-122"/>
                <a:sym typeface="+mn-ea"/>
              </a:rPr>
              <a:t>Secrey</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 Key</a:t>
            </a: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、在人脸识别项目中创建应用；</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、下载</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SDK</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文档；</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、在人脸库管理中创建用户组，</a:t>
            </a: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、在用户组中新建人脸</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ID</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和照片</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6</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、项目部署：将</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SDK</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传输至树莓派上后安装</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pip</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sz="1600" dirty="0" err="1">
                <a:latin typeface="宋体" panose="02010600030101010101" pitchFamily="2" charset="-122"/>
                <a:ea typeface="宋体" panose="02010600030101010101" pitchFamily="2" charset="-122"/>
                <a:cs typeface="宋体" panose="02010600030101010101" pitchFamily="2" charset="-122"/>
                <a:sym typeface="+mn-ea"/>
              </a:rPr>
              <a:t>setuptools</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、人脸识别</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SDK</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endParaRPr lang="zh-CN" altLang="en-US" sz="1600" dirty="0">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rcRect t="4902" r="37797"/>
          <a:stretch>
            <a:fillRect/>
          </a:stretch>
        </p:blipFill>
        <p:spPr>
          <a:xfrm>
            <a:off x="3491230" y="1170305"/>
            <a:ext cx="4927600" cy="3275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27.500787401575,&quot;width&quot;:12500}"/>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32">
      <a:majorFont>
        <a:latin typeface="Calibri Light"/>
        <a:ea typeface="方正正准黑简体"/>
        <a:cs typeface=""/>
      </a:majorFont>
      <a:minorFont>
        <a:latin typeface="Calibri"/>
        <a:ea typeface="方正正准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TotalTime>
  <Words>844</Words>
  <PresentationFormat>全屏显示(16:9)</PresentationFormat>
  <Paragraphs>71</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Bebas</vt:lpstr>
      <vt:lpstr>宋体</vt:lpstr>
      <vt:lpstr>方正正准黑简体</vt:lpstr>
      <vt:lpstr>Arial</vt:lpstr>
      <vt:lpstr>微软雅黑</vt:lpstr>
      <vt:lpstr>Calibri</vt:lpstr>
      <vt:lpstr>方正正中黑简体</vt:lpstr>
      <vt:lpstr>Calibri Light</vt:lpstr>
      <vt:lpstr>Office 主题</vt:lpstr>
      <vt:lpstr>基于树莓派的人脸识别门禁系统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感谢您的聆听</vt:lpstr>
    </vt:vector>
  </TitlesOfParts>
  <LinksUpToDate>false</LinksUpToDate>
  <SharedDoc>false</SharedDoc>
  <HyperlinkBase>https://dxpu.taobao.com/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2014-06-27T01:37:00Z</dcterms:created>
  <dcterms:modified xsi:type="dcterms:W3CDTF">2021-12-23T17:30:01Z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BE66B97FA7574E90B2D089DDD5D5ADA5</vt:lpwstr>
  </property>
  <property fmtid="{D5CDD505-2E9C-101B-9397-08002B2CF9AE}" pid="3" name="KSOProductBuildVer">
    <vt:lpwstr>2052-11.1.0.11115</vt:lpwstr>
  </property>
</Properties>
</file>